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95" r:id="rId4"/>
    <p:sldId id="296" r:id="rId5"/>
    <p:sldId id="297" r:id="rId6"/>
    <p:sldId id="298" r:id="rId7"/>
    <p:sldId id="299" r:id="rId8"/>
    <p:sldId id="300" r:id="rId9"/>
    <p:sldId id="301" r:id="rId10"/>
    <p:sldId id="305" r:id="rId11"/>
    <p:sldId id="303" r:id="rId12"/>
    <p:sldId id="306" r:id="rId13"/>
    <p:sldId id="307" r:id="rId14"/>
    <p:sldId id="304" r:id="rId15"/>
    <p:sldId id="308" r:id="rId16"/>
    <p:sldId id="302" r:id="rId17"/>
    <p:sldId id="309" r:id="rId18"/>
    <p:sldId id="310" r:id="rId19"/>
    <p:sldId id="311" r:id="rId20"/>
    <p:sldId id="321" r:id="rId21"/>
    <p:sldId id="312" r:id="rId22"/>
    <p:sldId id="313" r:id="rId23"/>
    <p:sldId id="314" r:id="rId24"/>
    <p:sldId id="315" r:id="rId25"/>
    <p:sldId id="317" r:id="rId26"/>
    <p:sldId id="320" r:id="rId27"/>
    <p:sldId id="316" r:id="rId28"/>
    <p:sldId id="319" r:id="rId29"/>
    <p:sldId id="318" r:id="rId3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A4C"/>
    <a:srgbClr val="FDF1E9"/>
    <a:srgbClr val="FCEB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rid van der Pasch - Lever" userId="S::pasch@zone.college::9da48b9c-ed5a-45d7-a2e1-07d5b651abeb" providerId="AD" clId="Web-{A3270105-A62D-0B73-AC62-4EBC025F1B21}"/>
  </pc:docChgLst>
  <pc:docChgLst>
    <pc:chgData name="Ingrid van der Pasch - Lever" userId="S::pasch@zone.college::9da48b9c-ed5a-45d7-a2e1-07d5b651abeb" providerId="AD" clId="Web-{00FE310E-B564-B1DE-7F11-9B3D5201A749}"/>
  </pc:docChgLst>
  <pc:docChgLst>
    <pc:chgData name="Ingrid van der Pasch - Lever" userId="S::pasch@zone.college::9da48b9c-ed5a-45d7-a2e1-07d5b651abeb" providerId="AD" clId="Web-{F015D2A1-9B2E-F382-1E01-C5A0BAE9FE8C}"/>
  </pc:docChgLst>
  <pc:docChgLst>
    <pc:chgData name="Ingrid van der Pasch - Lever" userId="S::pasch@zone.college::9da48b9c-ed5a-45d7-a2e1-07d5b651abeb" providerId="AD" clId="Web-{C627F5FA-DF83-FAD9-223F-D01085906059}"/>
  </pc:docChgLst>
  <pc:docChgLst>
    <pc:chgData name="Ingrid van der Pasch - Lever" userId="9da48b9c-ed5a-45d7-a2e1-07d5b651abeb" providerId="ADAL" clId="{0771EF44-964C-4EED-A507-10A15B7F2657}"/>
  </pc:docChgLst>
  <pc:docChgLst>
    <pc:chgData name="Ingrid van der Pasch - Lever" userId="S::pasch@zone.college::9da48b9c-ed5a-45d7-a2e1-07d5b651abeb" providerId="AD" clId="Web-{FFDE3613-A088-4018-B938-288D73C0153F}"/>
  </pc:docChgLst>
  <pc:docChgLst>
    <pc:chgData name="Ingrid van der Pasch - Lever" userId="S::pasch@zone.college::9da48b9c-ed5a-45d7-a2e1-07d5b651abeb" providerId="AD" clId="Web-{4E36646C-F58A-E185-EFD1-FA5A618378C9}"/>
  </pc:docChgLst>
  <pc:docChgLst>
    <pc:chgData name="Ingrid van der Pasch - Lever" userId="S::pasch@zone.college::9da48b9c-ed5a-45d7-a2e1-07d5b651abeb" providerId="AD" clId="Web-{6BB41671-E785-4A6A-945A-FD3754B9EB4A}"/>
  </pc:docChgLst>
  <pc:docChgLst>
    <pc:chgData name="Ingrid van der Pasch - Lever" userId="S::pasch@zone.college::9da48b9c-ed5a-45d7-a2e1-07d5b651abeb" providerId="AD" clId="Web-{DB85BCF9-8CAD-4A88-1B9E-2EC3128CA9A8}"/>
  </pc:docChgLst>
  <pc:docChgLst>
    <pc:chgData name="Ingrid van der Pasch - Lever" userId="9da48b9c-ed5a-45d7-a2e1-07d5b651abeb" providerId="ADAL" clId="{E416F7AC-FD60-4303-B593-1AD78E8F27CB}"/>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11793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217859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261183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3943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16654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7-10-2021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90506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9D697E7D-C5AC-4B81-8191-DBC5C890D7F7}" type="datetimeFigureOut">
              <a:rPr lang="nl-NL" smtClean="0"/>
              <a:t>7-10-2021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2138117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9D697E7D-C5AC-4B81-8191-DBC5C890D7F7}" type="datetimeFigureOut">
              <a:rPr lang="nl-NL" smtClean="0"/>
              <a:t>7-10-2021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21417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D697E7D-C5AC-4B81-8191-DBC5C890D7F7}" type="datetimeFigureOut">
              <a:rPr lang="nl-NL" smtClean="0"/>
              <a:t>7-10-2021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04626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7-10-2021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5455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7-10-2021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177696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697E7D-C5AC-4B81-8191-DBC5C890D7F7}" type="datetimeFigureOut">
              <a:rPr lang="nl-NL" smtClean="0"/>
              <a:t>7-10-2021</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636F3-5BF3-47C7-80DD-C56EE4C4FAD9}" type="slidenum">
              <a:rPr lang="nl-NL" smtClean="0"/>
              <a:t>‹nr.›</a:t>
            </a:fld>
            <a:endParaRPr lang="nl-NL"/>
          </a:p>
        </p:txBody>
      </p:sp>
    </p:spTree>
    <p:extLst>
      <p:ext uri="{BB962C8B-B14F-4D97-AF65-F5344CB8AC3E}">
        <p14:creationId xmlns:p14="http://schemas.microsoft.com/office/powerpoint/2010/main" val="3820865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ovd.nl/lesmateriaal-scholen&amp;AppMode%3DPRODLIST&amp;ItemGroupId%3DSCGRW&amp;RESULTS%3D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08074" y="558047"/>
            <a:ext cx="10983433" cy="6230679"/>
          </a:xfrm>
        </p:spPr>
        <p:txBody>
          <a:bodyPr anchor="t">
            <a:normAutofit/>
          </a:bodyPr>
          <a:lstStyle/>
          <a:p>
            <a:pPr algn="l"/>
            <a:r>
              <a:rPr lang="nl-NL" b="1" dirty="0"/>
              <a:t>Map OVD/ Manager	</a:t>
            </a:r>
            <a:br>
              <a:rPr lang="nl-NL" sz="4000" dirty="0"/>
            </a:br>
            <a:br>
              <a:rPr lang="nl-NL" sz="2200" dirty="0"/>
            </a:br>
            <a:r>
              <a:rPr lang="nl-NL" sz="5400" dirty="0"/>
              <a:t>Dit blok:   </a:t>
            </a:r>
            <a:r>
              <a:rPr lang="nl-NL" sz="5400" dirty="0">
                <a:latin typeface="Arial Black" panose="020B0A04020102020204" pitchFamily="34" charset="0"/>
              </a:rPr>
              <a:t>INKOPEN</a:t>
            </a:r>
            <a:br>
              <a:rPr lang="nl-NL" sz="5400" dirty="0">
                <a:latin typeface="Arial Black" panose="020B0A04020102020204" pitchFamily="34" charset="0"/>
              </a:rPr>
            </a:br>
            <a:br>
              <a:rPr lang="nl-NL" sz="5400" dirty="0"/>
            </a:br>
            <a:r>
              <a:rPr lang="nl-NL" sz="5400" dirty="0"/>
              <a:t>Ho 1: Voorraadbeheer		</a:t>
            </a:r>
            <a:r>
              <a:rPr lang="nl-NL" sz="5400" dirty="0" err="1"/>
              <a:t>blz</a:t>
            </a:r>
            <a:r>
              <a:rPr lang="nl-NL" sz="5400" dirty="0"/>
              <a:t> 5</a:t>
            </a:r>
            <a:br>
              <a:rPr lang="nl-NL" sz="5400" dirty="0"/>
            </a:br>
            <a:r>
              <a:rPr lang="nl-NL" sz="5400" dirty="0"/>
              <a:t>Ho 2: Inkopen				</a:t>
            </a:r>
            <a:r>
              <a:rPr lang="nl-NL" sz="5400" dirty="0" err="1"/>
              <a:t>blz</a:t>
            </a:r>
            <a:r>
              <a:rPr lang="nl-NL" sz="5400" dirty="0"/>
              <a:t> 53</a:t>
            </a:r>
            <a:br>
              <a:rPr lang="nl-NL" sz="5400" dirty="0"/>
            </a:br>
            <a:r>
              <a:rPr lang="nl-NL" sz="5400" dirty="0"/>
              <a:t>Ho 3: Leverancierskeuze	</a:t>
            </a:r>
            <a:r>
              <a:rPr lang="nl-NL" sz="5400" dirty="0" err="1"/>
              <a:t>blz</a:t>
            </a:r>
            <a:r>
              <a:rPr lang="nl-NL" sz="5400" dirty="0"/>
              <a:t> 65-76</a:t>
            </a:r>
            <a:br>
              <a:rPr lang="nl-NL" sz="5400" dirty="0"/>
            </a:br>
            <a:br>
              <a:rPr lang="nl-NL" sz="5400" dirty="0"/>
            </a:br>
            <a:r>
              <a:rPr lang="nl-NL" sz="1600" dirty="0">
                <a:hlinkClick r:id="rId2"/>
              </a:rPr>
              <a:t>https://www.ovd.nl/lesmateriaal-scholen&amp;AppMode%3DPRODLIST&amp;ItemGroupId%3DSCGRW&amp;RESULTS%3D1</a:t>
            </a:r>
            <a:endParaRPr lang="nl-NL" sz="1600" dirty="0"/>
          </a:p>
        </p:txBody>
      </p:sp>
      <p:pic>
        <p:nvPicPr>
          <p:cNvPr id="3" name="Afbeelding 2"/>
          <p:cNvPicPr>
            <a:picLocks noChangeAspect="1"/>
          </p:cNvPicPr>
          <p:nvPr/>
        </p:nvPicPr>
        <p:blipFill>
          <a:blip r:embed="rId3"/>
          <a:stretch>
            <a:fillRect/>
          </a:stretch>
        </p:blipFill>
        <p:spPr>
          <a:xfrm>
            <a:off x="7713902" y="729672"/>
            <a:ext cx="3237634" cy="2488271"/>
          </a:xfrm>
          <a:prstGeom prst="rect">
            <a:avLst/>
          </a:prstGeom>
        </p:spPr>
      </p:pic>
    </p:spTree>
    <p:extLst>
      <p:ext uri="{BB962C8B-B14F-4D97-AF65-F5344CB8AC3E}">
        <p14:creationId xmlns:p14="http://schemas.microsoft.com/office/powerpoint/2010/main" val="2502725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Autofit/>
          </a:bodyPr>
          <a:lstStyle/>
          <a:p>
            <a:pPr algn="l"/>
            <a:r>
              <a:rPr lang="nl-NL" sz="3800" dirty="0"/>
              <a:t>❶ </a:t>
            </a:r>
            <a:r>
              <a:rPr lang="nl-NL" sz="3800" b="1" dirty="0"/>
              <a:t>Omzetsnelheid</a:t>
            </a:r>
            <a:r>
              <a:rPr lang="nl-NL" sz="3800" dirty="0"/>
              <a:t>: aantal x dat de gemiddelde VR per jaar wordt verkocht</a:t>
            </a:r>
            <a:br>
              <a:rPr lang="nl-NL" sz="3800" dirty="0"/>
            </a:br>
            <a:r>
              <a:rPr lang="nl-NL" sz="3800" dirty="0"/>
              <a:t>	= </a:t>
            </a:r>
            <a:r>
              <a:rPr lang="nl-NL" sz="3800" u="sng" dirty="0"/>
              <a:t>  totale voorraad per jaar</a:t>
            </a:r>
            <a:r>
              <a:rPr lang="nl-NL" sz="3800" dirty="0"/>
              <a:t> = </a:t>
            </a:r>
            <a:r>
              <a:rPr lang="nl-NL" sz="3800" u="sng" dirty="0"/>
              <a:t>(begin + eind VR /2)</a:t>
            </a:r>
            <a:br>
              <a:rPr lang="nl-NL" sz="3800" dirty="0"/>
            </a:br>
            <a:r>
              <a:rPr lang="nl-NL" sz="3800" dirty="0"/>
              <a:t>      gemiddelde VR                      gemiddelde VR</a:t>
            </a:r>
            <a:br>
              <a:rPr lang="nl-NL" sz="3800" dirty="0"/>
            </a:br>
            <a:br>
              <a:rPr lang="nl-NL" sz="3800" dirty="0"/>
            </a:br>
            <a:r>
              <a:rPr lang="nl-NL" sz="3800" dirty="0"/>
              <a:t>❷ </a:t>
            </a:r>
            <a:r>
              <a:rPr lang="nl-NL" sz="3800" b="1" dirty="0"/>
              <a:t>Gemiddelde VR</a:t>
            </a:r>
            <a:r>
              <a:rPr lang="nl-NL" sz="3800" dirty="0"/>
              <a:t>: gemiddeld aantal exemplaren aanwezig in een periode 	= </a:t>
            </a:r>
            <a:r>
              <a:rPr lang="nl-NL" sz="3800" u="sng" dirty="0" err="1"/>
              <a:t>beginVR</a:t>
            </a:r>
            <a:r>
              <a:rPr lang="nl-NL" sz="3800" u="sng" dirty="0"/>
              <a:t> + </a:t>
            </a:r>
            <a:r>
              <a:rPr lang="nl-NL" sz="3800" u="sng" dirty="0" err="1"/>
              <a:t>eindVR</a:t>
            </a:r>
            <a:r>
              <a:rPr lang="nl-NL" sz="3800" u="sng" dirty="0"/>
              <a:t>     </a:t>
            </a:r>
            <a:br>
              <a:rPr lang="nl-NL" sz="3800" dirty="0"/>
            </a:br>
            <a:r>
              <a:rPr lang="nl-NL" sz="3800" dirty="0"/>
              <a:t>		    						2			</a:t>
            </a:r>
            <a:br>
              <a:rPr lang="nl-NL" sz="3800" dirty="0"/>
            </a:br>
            <a:r>
              <a:rPr lang="nl-NL" sz="3800" dirty="0" err="1"/>
              <a:t>òf</a:t>
            </a:r>
            <a:r>
              <a:rPr lang="nl-NL" sz="3800" dirty="0"/>
              <a:t>, bij meerdere periodes:</a:t>
            </a:r>
            <a:br>
              <a:rPr lang="nl-NL" sz="3800" dirty="0"/>
            </a:br>
            <a:r>
              <a:rPr lang="nl-NL" sz="3800" dirty="0"/>
              <a:t>	= </a:t>
            </a:r>
            <a:r>
              <a:rPr lang="nl-NL" sz="3800" u="sng" dirty="0"/>
              <a:t>½ </a:t>
            </a:r>
            <a:r>
              <a:rPr lang="nl-NL" sz="3800" u="sng" dirty="0" err="1"/>
              <a:t>beginVR</a:t>
            </a:r>
            <a:r>
              <a:rPr lang="nl-NL" sz="3800" u="sng" dirty="0"/>
              <a:t> + alle </a:t>
            </a:r>
            <a:r>
              <a:rPr lang="nl-NL" sz="3800" u="sng" dirty="0" err="1"/>
              <a:t>tussenVR’n</a:t>
            </a:r>
            <a:r>
              <a:rPr lang="nl-NL" sz="3800" u="sng" dirty="0"/>
              <a:t> + ½ </a:t>
            </a:r>
            <a:r>
              <a:rPr lang="nl-NL" sz="3800" u="sng" dirty="0" err="1"/>
              <a:t>eindVR</a:t>
            </a:r>
            <a:br>
              <a:rPr lang="nl-NL" sz="3800" dirty="0"/>
            </a:br>
            <a:r>
              <a:rPr lang="nl-NL" sz="3800" dirty="0"/>
              <a:t>			aantal tellingen - 1</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3572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❸</a:t>
            </a:r>
            <a:r>
              <a:rPr lang="nl-NL" sz="4000" b="1" dirty="0"/>
              <a:t>Omzetduur</a:t>
            </a:r>
            <a:r>
              <a:rPr lang="nl-NL" sz="4000" dirty="0"/>
              <a:t> hoe lang is een goed in ‘t bedrijf?</a:t>
            </a:r>
            <a:br>
              <a:rPr lang="nl-NL" sz="4000" dirty="0"/>
            </a:br>
            <a:br>
              <a:rPr lang="nl-NL" sz="4000" dirty="0"/>
            </a:br>
            <a:r>
              <a:rPr lang="nl-NL" sz="4000" dirty="0"/>
              <a:t>Omzetduur in dagen = </a:t>
            </a:r>
            <a:r>
              <a:rPr lang="nl-NL" sz="4000" u="sng" dirty="0"/>
              <a:t>	360 		   _</a:t>
            </a:r>
            <a:br>
              <a:rPr lang="nl-NL" sz="4000" u="sng" dirty="0"/>
            </a:br>
            <a:r>
              <a:rPr lang="nl-NL" sz="4000" dirty="0"/>
              <a:t>                                        omzetsnelheid</a:t>
            </a:r>
            <a:br>
              <a:rPr lang="nl-NL" sz="4000" dirty="0"/>
            </a:br>
            <a:br>
              <a:rPr lang="nl-NL" sz="4000" dirty="0"/>
            </a:br>
            <a:br>
              <a:rPr lang="nl-NL" sz="4000" dirty="0"/>
            </a:br>
            <a:r>
              <a:rPr lang="nl-NL" sz="4000" dirty="0"/>
              <a:t>❹</a:t>
            </a:r>
            <a:r>
              <a:rPr lang="nl-NL" sz="4000" b="1" dirty="0"/>
              <a:t>Voorraadnorm</a:t>
            </a:r>
            <a:r>
              <a:rPr lang="nl-NL" sz="4000" dirty="0"/>
              <a:t>: standaardverhouding per periode</a:t>
            </a:r>
            <a:br>
              <a:rPr lang="nl-NL" sz="4000" dirty="0"/>
            </a:br>
            <a:br>
              <a:rPr lang="nl-NL" sz="4000" dirty="0"/>
            </a:br>
            <a:endParaRPr lang="nl-NL" sz="40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862018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❺</a:t>
            </a:r>
            <a:r>
              <a:rPr lang="nl-NL" sz="4000" b="1" dirty="0"/>
              <a:t>Servicegraad:</a:t>
            </a:r>
            <a:r>
              <a:rPr lang="nl-NL" sz="4000" dirty="0"/>
              <a:t> of het lukt om aan de vraag van de afnemers te voldoen. </a:t>
            </a:r>
            <a:br>
              <a:rPr lang="nl-NL" sz="4000" dirty="0"/>
            </a:br>
            <a:r>
              <a:rPr lang="nl-NL" sz="4000" dirty="0"/>
              <a:t>Liefst zo min mogelijk </a:t>
            </a:r>
            <a:br>
              <a:rPr lang="nl-NL" sz="4000" dirty="0"/>
            </a:br>
            <a:r>
              <a:rPr lang="nl-NL" sz="4000" dirty="0"/>
              <a:t>VR-kosten, maar wel  een </a:t>
            </a:r>
            <a:br>
              <a:rPr lang="nl-NL" sz="4000" dirty="0"/>
            </a:br>
            <a:r>
              <a:rPr lang="nl-NL" sz="4000" dirty="0"/>
              <a:t>hoge servicegraad.</a:t>
            </a:r>
            <a:br>
              <a:rPr lang="nl-NL" sz="4000" dirty="0"/>
            </a:br>
            <a:br>
              <a:rPr lang="nl-NL" sz="4000" dirty="0"/>
            </a:br>
            <a:r>
              <a:rPr lang="nl-NL" sz="4000" dirty="0"/>
              <a:t>Dit is duur, dus bedrijven </a:t>
            </a:r>
            <a:br>
              <a:rPr lang="nl-NL" sz="4000" dirty="0"/>
            </a:br>
            <a:r>
              <a:rPr lang="nl-NL" sz="4000" dirty="0"/>
              <a:t>kiezen voor het </a:t>
            </a:r>
            <a:br>
              <a:rPr lang="nl-NL" sz="4000" dirty="0"/>
            </a:br>
            <a:r>
              <a:rPr lang="nl-NL" sz="4000" u="sng" dirty="0"/>
              <a:t>grootste verschil</a:t>
            </a:r>
            <a:r>
              <a:rPr lang="nl-NL" sz="4000" dirty="0"/>
              <a:t> tussen </a:t>
            </a:r>
            <a:br>
              <a:rPr lang="nl-NL" sz="4000" dirty="0"/>
            </a:br>
            <a:r>
              <a:rPr lang="nl-NL" sz="4000" dirty="0"/>
              <a:t>omzet en kosten.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p:cNvPicPr>
            <a:picLocks noChangeAspect="1"/>
          </p:cNvPicPr>
          <p:nvPr/>
        </p:nvPicPr>
        <p:blipFill>
          <a:blip r:embed="rId2"/>
          <a:stretch>
            <a:fillRect/>
          </a:stretch>
        </p:blipFill>
        <p:spPr>
          <a:xfrm>
            <a:off x="6724207" y="1570504"/>
            <a:ext cx="5067300" cy="4486275"/>
          </a:xfrm>
          <a:prstGeom prst="rect">
            <a:avLst/>
          </a:prstGeom>
        </p:spPr>
      </p:pic>
    </p:spTree>
    <p:extLst>
      <p:ext uri="{BB962C8B-B14F-4D97-AF65-F5344CB8AC3E}">
        <p14:creationId xmlns:p14="http://schemas.microsoft.com/office/powerpoint/2010/main" val="1857155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❺</a:t>
            </a:r>
            <a:r>
              <a:rPr lang="nl-NL" sz="4000" b="1" dirty="0"/>
              <a:t>Servicegraad:</a:t>
            </a:r>
            <a:br>
              <a:rPr lang="nl-NL" sz="4000" b="1" dirty="0"/>
            </a:br>
            <a:br>
              <a:rPr lang="nl-NL" sz="4000" dirty="0"/>
            </a:br>
            <a:r>
              <a:rPr lang="nl-NL" sz="4000" dirty="0"/>
              <a:t>  = </a:t>
            </a:r>
            <a:r>
              <a:rPr lang="nl-NL" sz="4000" u="sng" dirty="0"/>
              <a:t>   aantal aanwezige artikelsoorten     </a:t>
            </a:r>
            <a:r>
              <a:rPr lang="nl-NL" sz="4000" dirty="0"/>
              <a:t>  x 100</a:t>
            </a:r>
            <a:br>
              <a:rPr lang="nl-NL" sz="4000" dirty="0"/>
            </a:br>
            <a:r>
              <a:rPr lang="nl-NL" sz="4000" dirty="0"/>
              <a:t>      totaal te verhandelen artikelsoorten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26195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1.5 Bestel- en VR-kosten</a:t>
            </a:r>
            <a:br>
              <a:rPr lang="nl-NL" sz="4000" dirty="0"/>
            </a:br>
            <a:br>
              <a:rPr lang="nl-NL" sz="4000" dirty="0"/>
            </a:br>
            <a:r>
              <a:rPr lang="nl-NL" sz="4000" dirty="0"/>
              <a:t>Bestelkosten: hoe vaker, hoe hoger, dus grote hoeveelheden tegelijk bestellen is goedkoper.</a:t>
            </a:r>
            <a:br>
              <a:rPr lang="nl-NL" sz="4000" dirty="0"/>
            </a:br>
            <a:br>
              <a:rPr lang="nl-NL" sz="4000" dirty="0"/>
            </a:br>
            <a:r>
              <a:rPr lang="nl-NL" sz="4000" dirty="0"/>
              <a:t>Voorraadkosten: de 3 </a:t>
            </a:r>
            <a:r>
              <a:rPr lang="nl-NL" sz="4000" dirty="0" err="1"/>
              <a:t>R’en</a:t>
            </a:r>
            <a:r>
              <a:rPr lang="nl-NL" sz="4000" dirty="0"/>
              <a:t>:</a:t>
            </a:r>
            <a:br>
              <a:rPr lang="nl-NL" sz="4000" dirty="0"/>
            </a:br>
            <a:r>
              <a:rPr lang="nl-NL" sz="4000" b="1" dirty="0"/>
              <a:t>R</a:t>
            </a:r>
            <a:r>
              <a:rPr lang="nl-NL" sz="4000" dirty="0"/>
              <a:t>uimte</a:t>
            </a:r>
            <a:br>
              <a:rPr lang="nl-NL" sz="4000" dirty="0"/>
            </a:br>
            <a:r>
              <a:rPr lang="nl-NL" sz="4000" b="1" dirty="0"/>
              <a:t>R</a:t>
            </a:r>
            <a:r>
              <a:rPr lang="nl-NL" sz="4000" dirty="0"/>
              <a:t>ente </a:t>
            </a:r>
            <a:br>
              <a:rPr lang="nl-NL" sz="4000" dirty="0"/>
            </a:br>
            <a:r>
              <a:rPr lang="nl-NL" sz="4000" b="1" dirty="0"/>
              <a:t>R</a:t>
            </a:r>
            <a:r>
              <a:rPr lang="nl-NL" sz="4000" dirty="0"/>
              <a:t>isico</a:t>
            </a:r>
            <a:endParaRPr lang="nl-NL" sz="66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597530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1.5 Bestel- en VR-kosten</a:t>
            </a:r>
            <a:br>
              <a:rPr lang="nl-NL" sz="4000" dirty="0"/>
            </a:br>
            <a:br>
              <a:rPr lang="nl-NL" sz="4000" dirty="0"/>
            </a:br>
            <a:r>
              <a:rPr lang="nl-NL" sz="4400" dirty="0"/>
              <a:t>Bestelkosten: hoe vaker, hoe hoger, dus grote hoeveelheden tegelijk bestellen is goedkoper.</a:t>
            </a:r>
            <a:br>
              <a:rPr lang="nl-NL" sz="4400" dirty="0"/>
            </a:br>
            <a:br>
              <a:rPr lang="nl-NL" sz="4400" dirty="0"/>
            </a:br>
            <a:r>
              <a:rPr lang="nl-NL" sz="4400" dirty="0"/>
              <a:t>Voorraadkosten: de 3 </a:t>
            </a:r>
            <a:r>
              <a:rPr lang="nl-NL" sz="4400" dirty="0" err="1"/>
              <a:t>R’en</a:t>
            </a:r>
            <a:r>
              <a:rPr lang="nl-NL" sz="4400" dirty="0"/>
              <a:t>:</a:t>
            </a:r>
            <a:br>
              <a:rPr lang="nl-NL" sz="4400" dirty="0"/>
            </a:br>
            <a:r>
              <a:rPr lang="nl-NL" sz="4400" b="1" dirty="0"/>
              <a:t>R</a:t>
            </a:r>
            <a:r>
              <a:rPr lang="nl-NL" sz="4400" dirty="0"/>
              <a:t>uimte	- </a:t>
            </a:r>
            <a:r>
              <a:rPr lang="nl-NL" sz="3100" dirty="0" err="1"/>
              <a:t>huur,onderhoud,stellingen</a:t>
            </a:r>
            <a:r>
              <a:rPr lang="nl-NL" sz="3100" dirty="0"/>
              <a:t>, </a:t>
            </a:r>
            <a:r>
              <a:rPr lang="nl-NL" sz="3100" dirty="0" err="1"/>
              <a:t>energie,personeel,verzekering</a:t>
            </a:r>
            <a:br>
              <a:rPr lang="nl-NL" sz="3100" dirty="0"/>
            </a:br>
            <a:r>
              <a:rPr lang="nl-NL" sz="4400" b="1" dirty="0"/>
              <a:t>R</a:t>
            </a:r>
            <a:r>
              <a:rPr lang="nl-NL" sz="4400" dirty="0"/>
              <a:t>ente 	- </a:t>
            </a:r>
            <a:r>
              <a:rPr lang="nl-NL" sz="3100" dirty="0"/>
              <a:t>VR=investering, kost geld, dus rente</a:t>
            </a:r>
            <a:br>
              <a:rPr lang="nl-NL" sz="4400" dirty="0"/>
            </a:br>
            <a:r>
              <a:rPr lang="nl-NL" sz="4400" b="1" dirty="0"/>
              <a:t>R</a:t>
            </a:r>
            <a:r>
              <a:rPr lang="nl-NL" sz="4400" dirty="0"/>
              <a:t>isico	- </a:t>
            </a:r>
            <a:r>
              <a:rPr lang="nl-NL" sz="3100" dirty="0"/>
              <a:t>verlies door bederf, veroudering, diefstal, etc. </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026269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1.6 Geautomatiseerd VR-beheer</a:t>
            </a:r>
            <a:br>
              <a:rPr lang="nl-NL" b="1" dirty="0"/>
            </a:br>
            <a:br>
              <a:rPr lang="nl-NL" sz="2700" dirty="0"/>
            </a:br>
            <a:r>
              <a:rPr lang="nl-NL" sz="4000" b="1" dirty="0"/>
              <a:t>WMS-systeem:</a:t>
            </a:r>
            <a:r>
              <a:rPr lang="nl-NL" sz="4000" dirty="0"/>
              <a:t> Warehouse Management System:</a:t>
            </a:r>
            <a:br>
              <a:rPr lang="nl-NL" sz="4000" dirty="0"/>
            </a:br>
            <a:r>
              <a:rPr lang="nl-NL" sz="4000" dirty="0"/>
              <a:t>VR-beheer en stuurt goederenbewegingen aan</a:t>
            </a:r>
            <a:br>
              <a:rPr lang="nl-NL" sz="4000" dirty="0"/>
            </a:br>
            <a:br>
              <a:rPr lang="nl-NL" sz="4000" dirty="0"/>
            </a:br>
            <a:r>
              <a:rPr lang="nl-NL" sz="4000" b="1" dirty="0"/>
              <a:t>ERP-systeem:</a:t>
            </a:r>
            <a:r>
              <a:rPr lang="nl-NL" sz="4000" dirty="0"/>
              <a:t> Enterprise Resources Planning:</a:t>
            </a:r>
            <a:br>
              <a:rPr lang="nl-NL" sz="4000" dirty="0"/>
            </a:br>
            <a:r>
              <a:rPr lang="nl-NL" sz="4000" dirty="0"/>
              <a:t>Een database waar de hele onderneming mee werkt. De opdrachtgever voor WMS.</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952915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1.7 Vraagvoorspellingen</a:t>
            </a:r>
            <a:br>
              <a:rPr lang="nl-NL" b="1" dirty="0">
                <a:cs typeface="Calibri Light"/>
              </a:rPr>
            </a:br>
            <a:br>
              <a:rPr lang="nl-NL" b="1" dirty="0">
                <a:cs typeface="Calibri Light"/>
              </a:rPr>
            </a:br>
            <a:r>
              <a:rPr lang="nl-NL" sz="4000" b="1" dirty="0"/>
              <a:t>Prognose: </a:t>
            </a:r>
            <a:r>
              <a:rPr lang="nl-NL" sz="4000" dirty="0"/>
              <a:t>voorspelling van </a:t>
            </a:r>
            <a:r>
              <a:rPr lang="nl-NL" sz="4000"/>
              <a:t>toekomstige</a:t>
            </a:r>
            <a:r>
              <a:rPr lang="nl-NL" sz="4000" dirty="0"/>
              <a:t> ontwikkelingen op basis van gegevens die op dit moment beschikbaar zijn.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59224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1.8 Methoden voor het</a:t>
            </a:r>
            <a:br>
              <a:rPr lang="nl-NL" b="1" dirty="0"/>
            </a:br>
            <a:r>
              <a:rPr lang="nl-NL" b="1" dirty="0"/>
              <a:t>		opstellen van een prognose:</a:t>
            </a:r>
            <a:br>
              <a:rPr lang="nl-NL" b="1" dirty="0"/>
            </a:br>
            <a:br>
              <a:rPr lang="nl-NL" sz="4000" dirty="0"/>
            </a:br>
            <a:r>
              <a:rPr lang="nl-NL" sz="4000" dirty="0"/>
              <a:t>1. Mening van deskundigen</a:t>
            </a:r>
            <a:br>
              <a:rPr lang="nl-NL" sz="4000" dirty="0"/>
            </a:br>
            <a:r>
              <a:rPr lang="nl-NL" sz="4000" dirty="0"/>
              <a:t>2. Op grond van historische gegevens</a:t>
            </a:r>
            <a:br>
              <a:rPr lang="nl-NL" sz="4000" dirty="0"/>
            </a:br>
            <a:r>
              <a:rPr lang="nl-NL" sz="4000" dirty="0"/>
              <a:t>	-seizoenschommelingen</a:t>
            </a:r>
            <a:br>
              <a:rPr lang="nl-NL" sz="4000" dirty="0"/>
            </a:br>
            <a:r>
              <a:rPr lang="nl-NL" sz="4000" dirty="0"/>
              <a:t>	-toevallige afwijkingen</a:t>
            </a:r>
            <a:br>
              <a:rPr lang="nl-NL" sz="4000" dirty="0"/>
            </a:br>
            <a:r>
              <a:rPr lang="nl-NL" sz="4000" dirty="0"/>
              <a:t>	-trends</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736633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1.9 VR-waardering</a:t>
            </a:r>
            <a:br>
              <a:rPr lang="nl-NL" b="1" dirty="0"/>
            </a:br>
            <a:br>
              <a:rPr lang="nl-NL" sz="4000" dirty="0"/>
            </a:br>
            <a:r>
              <a:rPr lang="nl-NL" sz="4000" dirty="0"/>
              <a:t>FIFO</a:t>
            </a:r>
            <a:br>
              <a:rPr lang="nl-NL" sz="4000" dirty="0"/>
            </a:br>
            <a:r>
              <a:rPr lang="nl-NL" sz="4000" dirty="0"/>
              <a:t>LIFO</a:t>
            </a:r>
            <a:br>
              <a:rPr lang="nl-NL" sz="4000" dirty="0"/>
            </a:br>
            <a:r>
              <a:rPr lang="nl-NL" sz="4000" dirty="0"/>
              <a:t>gemiddelde inkoopprijs</a:t>
            </a:r>
            <a:br>
              <a:rPr lang="nl-NL" sz="4000" dirty="0"/>
            </a:br>
            <a:r>
              <a:rPr lang="nl-NL" sz="4000" dirty="0"/>
              <a:t>vaste verrekenprijs</a:t>
            </a:r>
            <a:br>
              <a:rPr lang="nl-NL" sz="4000" dirty="0"/>
            </a:br>
            <a:r>
              <a:rPr lang="nl-NL" sz="4000" dirty="0"/>
              <a:t>vervangingskostprijs</a:t>
            </a:r>
            <a:br>
              <a:rPr lang="nl-NL" sz="4000" dirty="0"/>
            </a:br>
            <a:r>
              <a:rPr lang="nl-NL" sz="4000" dirty="0"/>
              <a:t>specifieke identificatie</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76584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br>
              <a:rPr lang="nl-NL" dirty="0"/>
            </a:br>
            <a:br>
              <a:rPr lang="nl-NL" sz="2700" dirty="0"/>
            </a:br>
            <a:r>
              <a:rPr lang="nl-NL" dirty="0"/>
              <a:t>Voorraad: aantal goederen op een bepaalde plaats aanwezig in aantal of geld.</a:t>
            </a:r>
            <a:br>
              <a:rPr lang="nl-NL" dirty="0"/>
            </a:br>
            <a:r>
              <a:rPr lang="nl-NL" dirty="0"/>
              <a:t>	- technische VR</a:t>
            </a:r>
            <a:br>
              <a:rPr lang="nl-NL" dirty="0"/>
            </a:br>
            <a:r>
              <a:rPr lang="nl-NL" dirty="0"/>
              <a:t>	- administratieve VR</a:t>
            </a:r>
            <a:br>
              <a:rPr lang="nl-NL" dirty="0"/>
            </a:br>
            <a:r>
              <a:rPr lang="nl-NL" dirty="0"/>
              <a:t>	- economische VR</a:t>
            </a:r>
            <a:endParaRPr lang="nl-NL" sz="48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978973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Hoofdstuk 1, opdrachten</a:t>
            </a:r>
            <a:br>
              <a:rPr lang="nl-NL" b="1" dirty="0"/>
            </a:br>
            <a:br>
              <a:rPr lang="nl-NL" sz="4000" dirty="0"/>
            </a:br>
            <a:r>
              <a:rPr lang="nl-NL" sz="4000" dirty="0"/>
              <a:t>Verwerkingsopdrachten 1 t/m 14 (</a:t>
            </a:r>
            <a:r>
              <a:rPr lang="nl-NL" sz="4000" dirty="0" err="1"/>
              <a:t>blz</a:t>
            </a:r>
            <a:r>
              <a:rPr lang="nl-NL" sz="4000"/>
              <a:t> 33)</a:t>
            </a:r>
            <a:endParaRPr lang="nl-NL" sz="40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254391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2 Inkopen</a:t>
            </a:r>
            <a:br>
              <a:rPr lang="nl-NL" b="1" dirty="0"/>
            </a:br>
            <a:br>
              <a:rPr lang="nl-NL" sz="4400" b="1" dirty="0"/>
            </a:br>
            <a:r>
              <a:rPr lang="nl-NL" sz="4400" dirty="0"/>
              <a:t>Verschil inkopen/ bestellen: </a:t>
            </a:r>
            <a:br>
              <a:rPr lang="nl-NL" sz="4400" dirty="0"/>
            </a:br>
            <a:br>
              <a:rPr lang="nl-NL" sz="4400" dirty="0"/>
            </a:br>
            <a:r>
              <a:rPr lang="nl-NL" sz="4400" b="1" dirty="0"/>
              <a:t>Inkopen</a:t>
            </a:r>
            <a:r>
              <a:rPr lang="nl-NL" sz="4400" dirty="0"/>
              <a:t> is het opnemen van een nieuw artikel in het assortiment. </a:t>
            </a:r>
            <a:br>
              <a:rPr lang="nl-NL" sz="4400" dirty="0"/>
            </a:br>
            <a:br>
              <a:rPr lang="nl-NL" sz="4400" dirty="0"/>
            </a:br>
            <a:r>
              <a:rPr lang="nl-NL" sz="4400" b="1" dirty="0"/>
              <a:t>Bestellen</a:t>
            </a:r>
            <a:r>
              <a:rPr lang="nl-NL" sz="4400" dirty="0"/>
              <a:t> is het routinematig opdracht geven aan een leverancier voor levering om de voorraad aan te vullen.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descr="File:Magazijnen van de Koninklijke Bibliotheek in Den Haag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1237" y="542260"/>
            <a:ext cx="3628280" cy="2412948"/>
          </a:xfrm>
          <a:prstGeom prst="rect">
            <a:avLst/>
          </a:prstGeom>
        </p:spPr>
      </p:pic>
    </p:spTree>
    <p:extLst>
      <p:ext uri="{BB962C8B-B14F-4D97-AF65-F5344CB8AC3E}">
        <p14:creationId xmlns:p14="http://schemas.microsoft.com/office/powerpoint/2010/main" val="4155364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1" y="794326"/>
            <a:ext cx="11069353" cy="6063673"/>
          </a:xfrm>
        </p:spPr>
        <p:txBody>
          <a:bodyPr anchor="t">
            <a:normAutofit fontScale="90000"/>
          </a:bodyPr>
          <a:lstStyle/>
          <a:p>
            <a:pPr algn="l"/>
            <a:r>
              <a:rPr lang="nl-NL" b="1" dirty="0"/>
              <a:t>§ 2.2 Factoren beïnvloeden inkoop</a:t>
            </a:r>
            <a:br>
              <a:rPr lang="nl-NL" sz="4000" dirty="0"/>
            </a:br>
            <a:br>
              <a:rPr lang="nl-NL" sz="4000" dirty="0"/>
            </a:br>
            <a:r>
              <a:rPr lang="nl-NL" sz="4000" dirty="0"/>
              <a:t>● </a:t>
            </a:r>
            <a:r>
              <a:rPr lang="nl-NL" sz="4400" dirty="0"/>
              <a:t>Verschillen tussen leveranciers</a:t>
            </a:r>
            <a:br>
              <a:rPr lang="nl-NL" sz="4400" dirty="0"/>
            </a:br>
            <a:r>
              <a:rPr lang="nl-NL" sz="4000" dirty="0"/>
              <a:t>	</a:t>
            </a:r>
            <a:r>
              <a:rPr lang="nl-NL" sz="3300" dirty="0"/>
              <a:t>(levertijd, kwaliteit, prijs, betrouwbaarheid, </a:t>
            </a:r>
            <a:br>
              <a:rPr lang="nl-NL" sz="3300" dirty="0"/>
            </a:br>
            <a:r>
              <a:rPr lang="nl-NL" sz="3300" dirty="0"/>
              <a:t>	inkopers zijn gezicht van het bedrijf)</a:t>
            </a:r>
            <a:br>
              <a:rPr lang="nl-NL" sz="3300" dirty="0"/>
            </a:br>
            <a:r>
              <a:rPr lang="nl-NL" sz="4400" dirty="0"/>
              <a:t>● Hoeveelheid</a:t>
            </a:r>
            <a:br>
              <a:rPr lang="nl-NL" sz="4000" dirty="0"/>
            </a:br>
            <a:r>
              <a:rPr lang="nl-NL" sz="4000" dirty="0"/>
              <a:t>	</a:t>
            </a:r>
            <a:r>
              <a:rPr lang="nl-NL" sz="3300" dirty="0"/>
              <a:t>(grote hoeveelheden is goedkoper 2x)</a:t>
            </a:r>
            <a:br>
              <a:rPr lang="nl-NL" sz="3300" dirty="0"/>
            </a:br>
            <a:r>
              <a:rPr lang="nl-NL" sz="4400" dirty="0"/>
              <a:t>● Verschillen duurzame- en niet duurzame artikelen</a:t>
            </a:r>
            <a:br>
              <a:rPr lang="nl-NL" sz="4400" dirty="0"/>
            </a:br>
            <a:r>
              <a:rPr lang="nl-NL" sz="4000" dirty="0"/>
              <a:t>	</a:t>
            </a:r>
            <a:r>
              <a:rPr lang="nl-NL" sz="3300" dirty="0"/>
              <a:t>(houdbaarheidsdatum)</a:t>
            </a:r>
            <a:br>
              <a:rPr lang="nl-NL" sz="3300" dirty="0"/>
            </a:br>
            <a:r>
              <a:rPr lang="nl-NL" sz="4400" dirty="0"/>
              <a:t>● Prijsstabiliteit</a:t>
            </a:r>
            <a:br>
              <a:rPr lang="nl-NL" sz="4000" dirty="0"/>
            </a:br>
            <a:r>
              <a:rPr lang="nl-NL" sz="4000" dirty="0"/>
              <a:t>	</a:t>
            </a:r>
            <a:r>
              <a:rPr lang="nl-NL" sz="3300" dirty="0"/>
              <a:t>(stabiele prijzen kopen anders in dan sterk wisselende prijzen)</a:t>
            </a:r>
          </a:p>
        </p:txBody>
      </p:sp>
      <p:pic>
        <p:nvPicPr>
          <p:cNvPr id="3" name="Afbeelding 2" descr="Margreet van den Berg - ICT en onderwijs: Denken over d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982" y="1570504"/>
            <a:ext cx="2804525" cy="2430588"/>
          </a:xfrm>
          <a:prstGeom prst="rect">
            <a:avLst/>
          </a:prstGeom>
        </p:spPr>
      </p:pic>
    </p:spTree>
    <p:extLst>
      <p:ext uri="{BB962C8B-B14F-4D97-AF65-F5344CB8AC3E}">
        <p14:creationId xmlns:p14="http://schemas.microsoft.com/office/powerpoint/2010/main" val="49042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2" y="794327"/>
            <a:ext cx="11161716" cy="5670268"/>
          </a:xfrm>
        </p:spPr>
        <p:txBody>
          <a:bodyPr anchor="t">
            <a:normAutofit/>
          </a:bodyPr>
          <a:lstStyle/>
          <a:p>
            <a:pPr algn="l"/>
            <a:r>
              <a:rPr lang="nl-NL" b="1" dirty="0"/>
              <a:t>§ 2.3 Inkoopbeleid</a:t>
            </a:r>
            <a:br>
              <a:rPr lang="nl-NL" sz="4000" dirty="0"/>
            </a:br>
            <a:br>
              <a:rPr lang="nl-NL" sz="4000" dirty="0"/>
            </a:br>
            <a:r>
              <a:rPr lang="nl-NL" sz="4400" dirty="0"/>
              <a:t>Ondernemingsbeleid</a:t>
            </a:r>
            <a:br>
              <a:rPr lang="nl-NL" sz="4400" dirty="0"/>
            </a:br>
            <a:br>
              <a:rPr lang="nl-NL" sz="4400" dirty="0"/>
            </a:br>
            <a:r>
              <a:rPr lang="nl-NL" sz="4400" dirty="0"/>
              <a:t>Inkoopbeleid </a:t>
            </a:r>
            <a:r>
              <a:rPr lang="nl-NL" sz="2800" dirty="0"/>
              <a:t>(doelen)</a:t>
            </a:r>
            <a:br>
              <a:rPr lang="nl-NL" sz="2800" dirty="0"/>
            </a:br>
            <a:r>
              <a:rPr lang="nl-NL" sz="4800" dirty="0"/>
              <a:t>									</a:t>
            </a:r>
            <a:r>
              <a:rPr lang="nl-NL" sz="4400" dirty="0"/>
              <a:t>Inkoopplan</a:t>
            </a:r>
            <a:br>
              <a:rPr lang="nl-NL" sz="4400" dirty="0"/>
            </a:br>
            <a:r>
              <a:rPr lang="nl-NL" sz="4800" dirty="0"/>
              <a:t>Inkoopstrategie </a:t>
            </a:r>
            <a:r>
              <a:rPr lang="nl-NL" sz="2800" dirty="0"/>
              <a:t>(hoe bereiken)</a:t>
            </a:r>
            <a:br>
              <a:rPr lang="nl-NL" sz="2800" dirty="0"/>
            </a:br>
            <a:br>
              <a:rPr lang="nl-NL" sz="2800" dirty="0"/>
            </a:br>
            <a:r>
              <a:rPr lang="nl-NL" sz="4400" dirty="0"/>
              <a:t>Inkoopactieplan = inkoopplanning </a:t>
            </a:r>
          </a:p>
        </p:txBody>
      </p:sp>
      <p:sp>
        <p:nvSpPr>
          <p:cNvPr id="5" name="Pijl-omlaag 4"/>
          <p:cNvSpPr/>
          <p:nvPr/>
        </p:nvSpPr>
        <p:spPr>
          <a:xfrm>
            <a:off x="941540" y="2820318"/>
            <a:ext cx="4775641" cy="628831"/>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6" name="Pijl-omlaag 5"/>
          <p:cNvSpPr/>
          <p:nvPr/>
        </p:nvSpPr>
        <p:spPr>
          <a:xfrm>
            <a:off x="1807923" y="4165601"/>
            <a:ext cx="3053313" cy="461818"/>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7" name="Rechteraccolade 6"/>
          <p:cNvSpPr/>
          <p:nvPr/>
        </p:nvSpPr>
        <p:spPr>
          <a:xfrm>
            <a:off x="5264727" y="3352801"/>
            <a:ext cx="3565237" cy="2087418"/>
          </a:xfrm>
          <a:prstGeom prst="rightBrace">
            <a:avLst/>
          </a:prstGeom>
          <a:ln w="76200">
            <a:solidFill>
              <a:srgbClr val="EE8A4C"/>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nl-NL"/>
          </a:p>
        </p:txBody>
      </p:sp>
      <p:sp>
        <p:nvSpPr>
          <p:cNvPr id="8" name="Pijl-omlaag 7"/>
          <p:cNvSpPr/>
          <p:nvPr/>
        </p:nvSpPr>
        <p:spPr>
          <a:xfrm>
            <a:off x="2549047" y="5487742"/>
            <a:ext cx="1571068" cy="326120"/>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06976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302150" y="794327"/>
            <a:ext cx="11212910" cy="5670268"/>
          </a:xfrm>
        </p:spPr>
        <p:txBody>
          <a:bodyPr anchor="t">
            <a:normAutofit/>
          </a:bodyPr>
          <a:lstStyle/>
          <a:p>
            <a:pPr algn="l"/>
            <a:r>
              <a:rPr lang="nl-NL" b="1" dirty="0"/>
              <a:t>§2.3 Fases in het inkoopproces</a:t>
            </a:r>
            <a:br>
              <a:rPr lang="nl-NL" sz="4000" dirty="0"/>
            </a:br>
            <a:endParaRPr lang="nl-NL" sz="3300" dirty="0"/>
          </a:p>
        </p:txBody>
      </p:sp>
      <p:sp>
        <p:nvSpPr>
          <p:cNvPr id="3" name="Tekstvak 2"/>
          <p:cNvSpPr txBox="1"/>
          <p:nvPr/>
        </p:nvSpPr>
        <p:spPr>
          <a:xfrm>
            <a:off x="360218" y="2179780"/>
            <a:ext cx="3371273" cy="4154984"/>
          </a:xfrm>
          <a:prstGeom prst="rect">
            <a:avLst/>
          </a:prstGeom>
          <a:solidFill>
            <a:schemeClr val="accent2">
              <a:lumMod val="40000"/>
              <a:lumOff val="60000"/>
            </a:schemeClr>
          </a:solidFill>
          <a:ln>
            <a:solidFill>
              <a:srgbClr val="EE8A4C"/>
            </a:solidFill>
          </a:ln>
        </p:spPr>
        <p:txBody>
          <a:bodyPr wrap="square" rtlCol="0">
            <a:spAutoFit/>
          </a:bodyPr>
          <a:lstStyle/>
          <a:p>
            <a:r>
              <a:rPr lang="nl-NL" sz="3200" b="1" u="sng" dirty="0"/>
              <a:t>Technische fase</a:t>
            </a:r>
          </a:p>
          <a:p>
            <a:endParaRPr lang="nl-NL" sz="2800" dirty="0"/>
          </a:p>
          <a:p>
            <a:r>
              <a:rPr lang="nl-NL" sz="2800" dirty="0"/>
              <a:t>1. Probleem herkennen</a:t>
            </a:r>
          </a:p>
          <a:p>
            <a:r>
              <a:rPr lang="nl-NL" sz="2800" dirty="0"/>
              <a:t>2. Behoefte bepalen</a:t>
            </a:r>
          </a:p>
          <a:p>
            <a:r>
              <a:rPr lang="nl-NL" sz="2800" dirty="0"/>
              <a:t>3. Leveranciers selecteren</a:t>
            </a:r>
          </a:p>
          <a:p>
            <a:r>
              <a:rPr lang="nl-NL" sz="2800" dirty="0"/>
              <a:t>4. Offertes opvragen</a:t>
            </a:r>
          </a:p>
          <a:p>
            <a:r>
              <a:rPr lang="nl-NL" sz="2800" dirty="0"/>
              <a:t>5. Offertes evalueren</a:t>
            </a:r>
            <a:r>
              <a:rPr lang="nl-NL" sz="400" dirty="0"/>
              <a:t>.</a:t>
            </a:r>
          </a:p>
          <a:p>
            <a:endParaRPr lang="nl-NL" sz="400" dirty="0"/>
          </a:p>
          <a:p>
            <a:endParaRPr lang="nl-NL" sz="400" dirty="0"/>
          </a:p>
        </p:txBody>
      </p:sp>
      <p:sp>
        <p:nvSpPr>
          <p:cNvPr id="5" name="Tekstvak 4"/>
          <p:cNvSpPr txBox="1"/>
          <p:nvPr/>
        </p:nvSpPr>
        <p:spPr>
          <a:xfrm>
            <a:off x="4589129" y="2179781"/>
            <a:ext cx="3437271" cy="4154984"/>
          </a:xfrm>
          <a:prstGeom prst="rect">
            <a:avLst/>
          </a:prstGeom>
          <a:solidFill>
            <a:schemeClr val="accent2">
              <a:lumMod val="40000"/>
              <a:lumOff val="60000"/>
            </a:schemeClr>
          </a:solidFill>
          <a:ln>
            <a:solidFill>
              <a:srgbClr val="EE8A4C"/>
            </a:solidFill>
          </a:ln>
        </p:spPr>
        <p:txBody>
          <a:bodyPr wrap="square" rtlCol="0">
            <a:spAutoFit/>
          </a:bodyPr>
          <a:lstStyle>
            <a:defPPr>
              <a:defRPr lang="nl-NL"/>
            </a:defPPr>
            <a:lvl1pPr>
              <a:defRPr sz="3200" b="1" u="sng"/>
            </a:lvl1pPr>
          </a:lstStyle>
          <a:p>
            <a:r>
              <a:rPr lang="nl-NL" dirty="0"/>
              <a:t>Commerciële fase</a:t>
            </a:r>
          </a:p>
          <a:p>
            <a:endParaRPr lang="nl-NL" sz="2800" b="0" u="none" dirty="0"/>
          </a:p>
          <a:p>
            <a:r>
              <a:rPr lang="nl-NL" sz="2800" b="0" u="none" dirty="0"/>
              <a:t>6. Met leveranciers onderhandelen</a:t>
            </a:r>
          </a:p>
          <a:p>
            <a:r>
              <a:rPr lang="nl-NL" sz="2800" b="0" u="none" dirty="0"/>
              <a:t>7. Definitieve leverancierskeuze maken</a:t>
            </a:r>
          </a:p>
          <a:p>
            <a:r>
              <a:rPr lang="nl-NL" sz="2800" b="0" u="none" dirty="0"/>
              <a:t>8. Koopcontract opstellen</a:t>
            </a:r>
          </a:p>
        </p:txBody>
      </p:sp>
      <p:sp>
        <p:nvSpPr>
          <p:cNvPr id="6" name="Tekstvak 5"/>
          <p:cNvSpPr txBox="1"/>
          <p:nvPr/>
        </p:nvSpPr>
        <p:spPr>
          <a:xfrm>
            <a:off x="8762892" y="2179780"/>
            <a:ext cx="3028615" cy="4154984"/>
          </a:xfrm>
          <a:prstGeom prst="rect">
            <a:avLst/>
          </a:prstGeom>
          <a:solidFill>
            <a:schemeClr val="accent2">
              <a:lumMod val="40000"/>
              <a:lumOff val="60000"/>
            </a:schemeClr>
          </a:solidFill>
          <a:ln>
            <a:solidFill>
              <a:srgbClr val="EE8A4C"/>
            </a:solidFill>
          </a:ln>
        </p:spPr>
        <p:txBody>
          <a:bodyPr wrap="square" rtlCol="0">
            <a:spAutoFit/>
          </a:bodyPr>
          <a:lstStyle>
            <a:defPPr>
              <a:defRPr lang="nl-NL"/>
            </a:defPPr>
            <a:lvl1pPr>
              <a:defRPr sz="3200" b="1" u="sng"/>
            </a:lvl1pPr>
          </a:lstStyle>
          <a:p>
            <a:r>
              <a:rPr lang="nl-NL" dirty="0"/>
              <a:t>Administratieve fase</a:t>
            </a:r>
          </a:p>
          <a:p>
            <a:endParaRPr lang="nl-NL" sz="2800" b="0" u="none" dirty="0"/>
          </a:p>
          <a:p>
            <a:r>
              <a:rPr lang="nl-NL" sz="2800" b="0" u="none" dirty="0"/>
              <a:t>9. Orderbewaking</a:t>
            </a:r>
          </a:p>
          <a:p>
            <a:r>
              <a:rPr lang="nl-NL" sz="2800" b="0" u="none" dirty="0"/>
              <a:t>10. Evaluatie</a:t>
            </a:r>
            <a:r>
              <a:rPr lang="nl-NL" sz="400" b="0" u="none" dirty="0"/>
              <a:t> </a:t>
            </a:r>
          </a:p>
          <a:p>
            <a:endParaRPr lang="nl-NL" sz="2800" dirty="0"/>
          </a:p>
          <a:p>
            <a:endParaRPr lang="nl-NL" sz="2800" dirty="0"/>
          </a:p>
          <a:p>
            <a:endParaRPr lang="nl-NL" sz="2800" dirty="0"/>
          </a:p>
          <a:p>
            <a:endParaRPr lang="nl-NL" dirty="0"/>
          </a:p>
        </p:txBody>
      </p:sp>
      <p:sp>
        <p:nvSpPr>
          <p:cNvPr id="7" name="Pijl-omlaag 6"/>
          <p:cNvSpPr/>
          <p:nvPr/>
        </p:nvSpPr>
        <p:spPr>
          <a:xfrm rot="16200000">
            <a:off x="3218201" y="3862897"/>
            <a:ext cx="1884218" cy="461818"/>
          </a:xfrm>
          <a:prstGeom prst="downArrow">
            <a:avLst/>
          </a:prstGeom>
          <a:gradFill flip="none" rotWithShape="1">
            <a:gsLst>
              <a:gs pos="0">
                <a:srgbClr val="EE8A4C">
                  <a:tint val="66000"/>
                  <a:satMod val="160000"/>
                </a:srgbClr>
              </a:gs>
              <a:gs pos="50000">
                <a:srgbClr val="EE8A4C">
                  <a:tint val="44500"/>
                  <a:satMod val="160000"/>
                </a:srgbClr>
              </a:gs>
              <a:gs pos="100000">
                <a:srgbClr val="EE8A4C">
                  <a:tint val="23500"/>
                  <a:satMod val="160000"/>
                </a:srgbClr>
              </a:gs>
            </a:gsLst>
            <a:lin ang="2700000" scaled="1"/>
            <a:tileRect/>
          </a:gra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8" name="Pijl-omlaag 7"/>
          <p:cNvSpPr/>
          <p:nvPr/>
        </p:nvSpPr>
        <p:spPr>
          <a:xfrm rot="16200000">
            <a:off x="7452537" y="3862897"/>
            <a:ext cx="1884218" cy="461818"/>
          </a:xfrm>
          <a:prstGeom prst="downArrow">
            <a:avLst/>
          </a:prstGeom>
          <a:gradFill flip="none" rotWithShape="1">
            <a:gsLst>
              <a:gs pos="0">
                <a:srgbClr val="EE8A4C">
                  <a:tint val="66000"/>
                  <a:satMod val="160000"/>
                </a:srgbClr>
              </a:gs>
              <a:gs pos="50000">
                <a:srgbClr val="EE8A4C">
                  <a:tint val="44500"/>
                  <a:satMod val="160000"/>
                </a:srgbClr>
              </a:gs>
              <a:gs pos="100000">
                <a:srgbClr val="EE8A4C">
                  <a:tint val="23500"/>
                  <a:satMod val="160000"/>
                </a:srgbClr>
              </a:gs>
            </a:gsLst>
            <a:lin ang="2700000" scaled="1"/>
            <a:tileRect/>
          </a:gra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pic>
        <p:nvPicPr>
          <p:cNvPr id="9" name="Afbeelding 8"/>
          <p:cNvPicPr>
            <a:picLocks noChangeAspect="1"/>
          </p:cNvPicPr>
          <p:nvPr/>
        </p:nvPicPr>
        <p:blipFill>
          <a:blip r:embed="rId2"/>
          <a:stretch>
            <a:fillRect/>
          </a:stretch>
        </p:blipFill>
        <p:spPr>
          <a:xfrm>
            <a:off x="11029441" y="407197"/>
            <a:ext cx="762066" cy="774259"/>
          </a:xfrm>
          <a:prstGeom prst="rect">
            <a:avLst/>
          </a:prstGeom>
        </p:spPr>
      </p:pic>
    </p:spTree>
    <p:extLst>
      <p:ext uri="{BB962C8B-B14F-4D97-AF65-F5344CB8AC3E}">
        <p14:creationId xmlns:p14="http://schemas.microsoft.com/office/powerpoint/2010/main" val="202666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Hoofdstuk 2, opdrachten</a:t>
            </a:r>
            <a:br>
              <a:rPr lang="nl-NL" sz="4000" dirty="0"/>
            </a:br>
            <a:br>
              <a:rPr lang="nl-NL" sz="4000" dirty="0"/>
            </a:br>
            <a:r>
              <a:rPr lang="nl-NL" sz="4000" dirty="0"/>
              <a:t>Verwerkingsopdrachten 1 </a:t>
            </a:r>
            <a:r>
              <a:rPr lang="nl-NL" sz="4000" dirty="0" err="1"/>
              <a:t>tm</a:t>
            </a:r>
            <a:r>
              <a:rPr lang="nl-NL" sz="4000" dirty="0"/>
              <a:t> 4 (</a:t>
            </a:r>
            <a:r>
              <a:rPr lang="nl-NL" sz="4000" dirty="0" err="1"/>
              <a:t>blz</a:t>
            </a:r>
            <a:r>
              <a:rPr lang="nl-NL" sz="4000" dirty="0"/>
              <a:t> 62).</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76859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2, opdrachten</a:t>
            </a:r>
            <a:br>
              <a:rPr lang="nl-NL" sz="4000" dirty="0"/>
            </a:br>
            <a:br>
              <a:rPr lang="nl-NL" sz="4000" dirty="0"/>
            </a:br>
            <a:r>
              <a:rPr lang="nl-NL" sz="4000" dirty="0"/>
              <a:t>1. Wat is het verschil tussen inkopen en bestellen?</a:t>
            </a:r>
            <a:br>
              <a:rPr lang="nl-NL" sz="900" dirty="0"/>
            </a:br>
            <a:br>
              <a:rPr lang="nl-NL" sz="900" dirty="0"/>
            </a:br>
            <a:br>
              <a:rPr lang="nl-NL" sz="1300" dirty="0"/>
            </a:br>
            <a:br>
              <a:rPr lang="nl-NL" sz="1300" dirty="0"/>
            </a:br>
            <a:r>
              <a:rPr lang="nl-NL" sz="4000" dirty="0"/>
              <a:t>2. Zet de volgende fasen van het inkoopproces in de juiste volgorde: administratief, commercieel, technisch</a:t>
            </a:r>
            <a:r>
              <a:rPr lang="nl-NL" sz="800" dirty="0"/>
              <a:t> </a:t>
            </a:r>
            <a:br>
              <a:rPr lang="nl-NL" sz="800" dirty="0"/>
            </a:br>
            <a:br>
              <a:rPr lang="nl-NL" sz="800" dirty="0"/>
            </a:br>
            <a:br>
              <a:rPr lang="nl-NL" sz="1300" dirty="0"/>
            </a:br>
            <a:r>
              <a:rPr lang="nl-NL" sz="4000" dirty="0"/>
              <a:t>3. In welke fase van het inkoopproces.. </a:t>
            </a:r>
            <a:br>
              <a:rPr lang="nl-NL" sz="4000" dirty="0"/>
            </a:br>
            <a:r>
              <a:rPr lang="nl-NL" sz="4000" dirty="0"/>
              <a:t>a. ..vraag je offertes aan</a:t>
            </a:r>
            <a:br>
              <a:rPr lang="nl-NL" sz="4000" dirty="0"/>
            </a:br>
            <a:r>
              <a:rPr lang="nl-NL" sz="4000" dirty="0"/>
              <a:t>b. ..doe je leverancierskeuze</a:t>
            </a:r>
            <a:br>
              <a:rPr lang="nl-NL" sz="4000" dirty="0"/>
            </a:br>
            <a:r>
              <a:rPr lang="nl-NL" sz="4000" dirty="0"/>
              <a:t>c. ..stel je een koopcontract op?</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72874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1" y="794327"/>
            <a:ext cx="11206717" cy="5670268"/>
          </a:xfrm>
        </p:spPr>
        <p:txBody>
          <a:bodyPr anchor="t">
            <a:normAutofit/>
          </a:bodyPr>
          <a:lstStyle/>
          <a:p>
            <a:pPr algn="l"/>
            <a:r>
              <a:rPr lang="nl-NL" b="1" dirty="0"/>
              <a:t>Hoofdstuk 3 Leverancierskeuze</a:t>
            </a:r>
            <a:br>
              <a:rPr lang="nl-NL" b="1" dirty="0"/>
            </a:br>
            <a:br>
              <a:rPr lang="nl-NL" sz="2000" b="1" dirty="0"/>
            </a:br>
            <a:r>
              <a:rPr lang="nl-NL" sz="4000" dirty="0"/>
              <a:t>§ 3.1 Vergelijken op basis van:</a:t>
            </a:r>
            <a:br>
              <a:rPr lang="nl-NL" sz="4000" dirty="0"/>
            </a:br>
            <a:br>
              <a:rPr lang="nl-NL" sz="4000" dirty="0"/>
            </a:br>
            <a:r>
              <a:rPr lang="nl-NL" sz="4000" dirty="0"/>
              <a:t>prijs					garantieregeling</a:t>
            </a:r>
            <a:br>
              <a:rPr lang="nl-NL" sz="4000" dirty="0"/>
            </a:br>
            <a:r>
              <a:rPr lang="nl-NL" sz="4000" dirty="0"/>
              <a:t>levertijd 				servicebepalingen</a:t>
            </a:r>
            <a:br>
              <a:rPr lang="nl-NL" sz="4000" dirty="0"/>
            </a:br>
            <a:r>
              <a:rPr lang="nl-NL" sz="4000" dirty="0"/>
              <a:t>kwaliteit				(leverings-)betrouwbaarheid,</a:t>
            </a:r>
            <a:br>
              <a:rPr lang="nl-NL" sz="4000" dirty="0"/>
            </a:br>
            <a:r>
              <a:rPr lang="nl-NL" sz="4000" dirty="0"/>
              <a:t>klantvriendelijkheid	betalingsvoorwaarden klachtenafhandeling	flexibiliteit</a:t>
            </a:r>
            <a:br>
              <a:rPr lang="nl-NL" sz="4000" dirty="0"/>
            </a:br>
            <a:r>
              <a:rPr lang="nl-NL" sz="4000" dirty="0"/>
              <a:t>bereikbaarheid</a:t>
            </a:r>
          </a:p>
        </p:txBody>
      </p:sp>
      <p:pic>
        <p:nvPicPr>
          <p:cNvPr id="3" name="Afbeelding 2" descr="Sclera picto'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0989" y="1614378"/>
            <a:ext cx="2120276" cy="2120276"/>
          </a:xfrm>
          <a:prstGeom prst="rect">
            <a:avLst/>
          </a:prstGeom>
        </p:spPr>
      </p:pic>
    </p:spTree>
    <p:extLst>
      <p:ext uri="{BB962C8B-B14F-4D97-AF65-F5344CB8AC3E}">
        <p14:creationId xmlns:p14="http://schemas.microsoft.com/office/powerpoint/2010/main" val="2190650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584790" y="701748"/>
            <a:ext cx="11206717" cy="5670268"/>
          </a:xfrm>
        </p:spPr>
        <p:txBody>
          <a:bodyPr anchor="t">
            <a:noAutofit/>
          </a:bodyPr>
          <a:lstStyle/>
          <a:p>
            <a:pPr algn="l"/>
            <a:r>
              <a:rPr lang="nl-NL" sz="4000" b="1" dirty="0"/>
              <a:t>§ 3.2 Offerte</a:t>
            </a:r>
            <a:br>
              <a:rPr lang="nl-NL" sz="4000" b="1" dirty="0"/>
            </a:br>
            <a:r>
              <a:rPr lang="nl-NL" sz="4000" dirty="0"/>
              <a:t>Vaste offerte (bepaalde tijd geldig, vaste afspraak)</a:t>
            </a:r>
            <a:br>
              <a:rPr lang="nl-NL" sz="4000" dirty="0"/>
            </a:br>
            <a:r>
              <a:rPr lang="nl-NL" sz="4000" dirty="0"/>
              <a:t>Vrijblijvende offerte (kan anders worden)</a:t>
            </a:r>
            <a:br>
              <a:rPr lang="nl-NL" sz="4000" dirty="0"/>
            </a:br>
            <a:r>
              <a:rPr lang="nl-NL" sz="3600" dirty="0"/>
              <a:t>(bemonsterde offerte (met een kleine hoeveelheid product)</a:t>
            </a:r>
            <a:br>
              <a:rPr lang="nl-NL" sz="800" dirty="0"/>
            </a:br>
            <a:br>
              <a:rPr lang="nl-NL" sz="800" dirty="0"/>
            </a:br>
            <a:br>
              <a:rPr lang="nl-NL" sz="800" dirty="0"/>
            </a:br>
            <a:r>
              <a:rPr lang="nl-NL" sz="4000" b="1" dirty="0"/>
              <a:t>§ 3.3 Offerte aanvragen </a:t>
            </a:r>
            <a:r>
              <a:rPr lang="nl-NL" sz="4000" dirty="0">
                <a:sym typeface="Wingdings" panose="05000000000000000000" pitchFamily="2" charset="2"/>
              </a:rPr>
              <a:t> eisen product, </a:t>
            </a:r>
            <a:r>
              <a:rPr lang="nl-NL" sz="4000" dirty="0" err="1">
                <a:sym typeface="Wingdings" panose="05000000000000000000" pitchFamily="2" charset="2"/>
              </a:rPr>
              <a:t>logistie</a:t>
            </a:r>
            <a:r>
              <a:rPr lang="nl-NL" sz="4000" dirty="0">
                <a:sym typeface="Wingdings" panose="05000000000000000000" pitchFamily="2" charset="2"/>
              </a:rPr>
              <a:t>, prijs, </a:t>
            </a:r>
            <a:r>
              <a:rPr lang="nl-NL" sz="4000" dirty="0" err="1">
                <a:sym typeface="Wingdings" panose="05000000000000000000" pitchFamily="2" charset="2"/>
              </a:rPr>
              <a:t>proceduren</a:t>
            </a:r>
            <a:r>
              <a:rPr lang="nl-NL" sz="4000" dirty="0">
                <a:sym typeface="Wingdings" panose="05000000000000000000" pitchFamily="2" charset="2"/>
              </a:rPr>
              <a:t>, algemene informatie.</a:t>
            </a:r>
            <a:br>
              <a:rPr lang="nl-NL" sz="800" dirty="0">
                <a:sym typeface="Wingdings" panose="05000000000000000000" pitchFamily="2" charset="2"/>
              </a:rPr>
            </a:br>
            <a:br>
              <a:rPr lang="nl-NL" sz="800" dirty="0">
                <a:sym typeface="Wingdings" panose="05000000000000000000" pitchFamily="2" charset="2"/>
              </a:rPr>
            </a:br>
            <a:br>
              <a:rPr lang="nl-NL" sz="800" dirty="0">
                <a:sym typeface="Wingdings" panose="05000000000000000000" pitchFamily="2" charset="2"/>
              </a:rPr>
            </a:br>
            <a:r>
              <a:rPr lang="nl-NL" sz="4000" b="1" dirty="0">
                <a:sym typeface="Wingdings" panose="05000000000000000000" pitchFamily="2" charset="2"/>
              </a:rPr>
              <a:t>§3.4 Offertes vergelijken </a:t>
            </a:r>
            <a:r>
              <a:rPr lang="nl-NL" sz="4000" dirty="0">
                <a:sym typeface="Wingdings" panose="05000000000000000000" pitchFamily="2" charset="2"/>
              </a:rPr>
              <a:t> product, prijs, leveringsvoorwaarden, - betrouwbaarheid, service. Op basis van </a:t>
            </a:r>
            <a:r>
              <a:rPr lang="nl-NL" sz="4000" dirty="0" err="1">
                <a:sym typeface="Wingdings" panose="05000000000000000000" pitchFamily="2" charset="2"/>
              </a:rPr>
              <a:t>vendor</a:t>
            </a:r>
            <a:r>
              <a:rPr lang="nl-NL" sz="4000" dirty="0">
                <a:sym typeface="Wingdings" panose="05000000000000000000" pitchFamily="2" charset="2"/>
              </a:rPr>
              <a:t>-rating.</a:t>
            </a:r>
            <a:endParaRPr lang="nl-NL" sz="4000" dirty="0"/>
          </a:p>
        </p:txBody>
      </p:sp>
    </p:spTree>
    <p:extLst>
      <p:ext uri="{BB962C8B-B14F-4D97-AF65-F5344CB8AC3E}">
        <p14:creationId xmlns:p14="http://schemas.microsoft.com/office/powerpoint/2010/main" val="12322249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3, opdrachten</a:t>
            </a:r>
            <a:br>
              <a:rPr lang="nl-NL" b="1" dirty="0"/>
            </a:br>
            <a:br>
              <a:rPr lang="nl-NL" sz="4000" dirty="0"/>
            </a:br>
            <a:r>
              <a:rPr lang="nl-NL" sz="4000" dirty="0" err="1"/>
              <a:t>Blz</a:t>
            </a:r>
            <a:r>
              <a:rPr lang="nl-NL" sz="4000" dirty="0"/>
              <a:t> 72 </a:t>
            </a:r>
            <a:r>
              <a:rPr lang="nl-NL" sz="4000" dirty="0" err="1"/>
              <a:t>tm</a:t>
            </a:r>
            <a:r>
              <a:rPr lang="nl-NL" sz="4000" dirty="0"/>
              <a:t> 75 </a:t>
            </a:r>
            <a:br>
              <a:rPr lang="nl-NL" sz="4000" dirty="0"/>
            </a:br>
            <a:r>
              <a:rPr lang="nl-NL" sz="4000" dirty="0"/>
              <a:t>Opdrachten 1 </a:t>
            </a:r>
            <a:r>
              <a:rPr lang="nl-NL" sz="4000" dirty="0" err="1"/>
              <a:t>tm</a:t>
            </a:r>
            <a:r>
              <a:rPr lang="nl-NL" sz="4000" dirty="0"/>
              <a:t> 6</a:t>
            </a:r>
            <a:br>
              <a:rPr lang="nl-NL" sz="4000" dirty="0"/>
            </a:br>
            <a:br>
              <a:rPr lang="nl-NL" sz="4000" dirty="0"/>
            </a:br>
            <a:r>
              <a:rPr lang="nl-NL" sz="4000" dirty="0"/>
              <a:t>Vooral:</a:t>
            </a:r>
            <a:br>
              <a:rPr lang="nl-NL" sz="4000" dirty="0"/>
            </a:br>
            <a:r>
              <a:rPr lang="nl-NL" sz="4000" dirty="0"/>
              <a:t>1. Noem 5 criteria bij de leverancierskeuze</a:t>
            </a:r>
            <a:br>
              <a:rPr lang="nl-NL" sz="4000" dirty="0"/>
            </a:br>
            <a:r>
              <a:rPr lang="nl-NL" sz="4000" dirty="0"/>
              <a:t>2. Wat is het verschil tussen een vaste offerte en een vrijblijvende offerte?</a:t>
            </a:r>
            <a:br>
              <a:rPr lang="nl-NL" sz="4000" dirty="0"/>
            </a:br>
            <a:r>
              <a:rPr lang="nl-NL" sz="4000" dirty="0"/>
              <a:t>3. Wat is </a:t>
            </a:r>
            <a:r>
              <a:rPr lang="nl-NL" sz="4000" dirty="0" err="1"/>
              <a:t>vendor</a:t>
            </a:r>
            <a:r>
              <a:rPr lang="nl-NL" sz="4000" dirty="0"/>
              <a:t>-rating</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71852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br>
              <a:rPr lang="nl-NL" dirty="0"/>
            </a:br>
            <a:br>
              <a:rPr lang="nl-NL" sz="2700" dirty="0"/>
            </a:br>
            <a:r>
              <a:rPr lang="nl-NL" sz="5300" dirty="0"/>
              <a:t>Technische VR  - echt aanwezig</a:t>
            </a:r>
            <a:br>
              <a:rPr lang="nl-NL" sz="5300" dirty="0"/>
            </a:br>
            <a:br>
              <a:rPr lang="nl-NL" sz="5300" dirty="0"/>
            </a:br>
            <a:r>
              <a:rPr lang="nl-NL" sz="5300" dirty="0"/>
              <a:t>Administratieve VR - in administratie</a:t>
            </a:r>
            <a:br>
              <a:rPr lang="nl-NL" sz="5300" dirty="0"/>
            </a:br>
            <a:br>
              <a:rPr lang="nl-NL" sz="5300" dirty="0"/>
            </a:br>
            <a:r>
              <a:rPr lang="nl-NL" sz="5300" dirty="0"/>
              <a:t>Economische VR	- </a:t>
            </a:r>
            <a:r>
              <a:rPr lang="nl-NL" sz="5300" dirty="0" err="1"/>
              <a:t>verkoopklaar</a:t>
            </a:r>
            <a:r>
              <a:rPr lang="nl-NL" sz="4400" dirty="0"/>
              <a:t> = </a:t>
            </a:r>
            <a:br>
              <a:rPr lang="nl-NL" sz="4400" dirty="0"/>
            </a:br>
            <a:r>
              <a:rPr lang="nl-NL" sz="4400" dirty="0"/>
              <a:t>=bestelde VR + technische VR – nog te leveren VR</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857918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br>
              <a:rPr lang="nl-NL" dirty="0"/>
            </a:br>
            <a:br>
              <a:rPr lang="nl-NL" sz="2700" dirty="0"/>
            </a:br>
            <a:r>
              <a:rPr lang="nl-NL" sz="5300" dirty="0"/>
              <a:t>Plus de voorraden die een deel vormen van de totale voorraad, afhankelijk van de functie. </a:t>
            </a:r>
            <a:br>
              <a:rPr lang="nl-NL" sz="5300" dirty="0"/>
            </a:br>
            <a:br>
              <a:rPr lang="nl-NL" sz="5300" dirty="0"/>
            </a:br>
            <a:r>
              <a:rPr lang="nl-NL" sz="5300" dirty="0"/>
              <a:t>Werkvoorraad, bulkvoorraad, speculatie, etc. </a:t>
            </a:r>
            <a:r>
              <a:rPr lang="nl-NL" sz="5300" b="1" dirty="0"/>
              <a:t>WEL   LEREN   UIT   DE MAP !</a:t>
            </a:r>
            <a:endParaRPr lang="nl-NL" sz="4400" b="1"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701544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1.2 Voorraad beheren</a:t>
            </a:r>
            <a:br>
              <a:rPr lang="nl-NL" sz="2700" dirty="0"/>
            </a:br>
            <a:br>
              <a:rPr lang="nl-NL" sz="2700" dirty="0"/>
            </a:br>
            <a:r>
              <a:rPr lang="nl-NL" sz="4400" b="1" dirty="0"/>
              <a:t>Voorraadbeheer:</a:t>
            </a:r>
            <a:r>
              <a:rPr lang="nl-NL" sz="4400" dirty="0"/>
              <a:t> alle activiteiten die er op gericht zijn de kwaliteit en de kwantiteit van de goederen te behouden.</a:t>
            </a:r>
            <a:br>
              <a:rPr lang="nl-NL" sz="4400" dirty="0"/>
            </a:br>
            <a:br>
              <a:rPr lang="nl-NL" sz="4400" dirty="0"/>
            </a:br>
            <a:r>
              <a:rPr lang="nl-NL" sz="4400" b="1" dirty="0"/>
              <a:t>Derving</a:t>
            </a:r>
            <a:r>
              <a:rPr lang="nl-NL" sz="4400" dirty="0"/>
              <a:t> is verlies als gevolg van beschadiging, breuk, of uit de mode, fouten</a:t>
            </a:r>
            <a:br>
              <a:rPr lang="nl-NL" sz="4400" dirty="0"/>
            </a:br>
            <a:r>
              <a:rPr lang="nl-NL" sz="4400" b="1" dirty="0"/>
              <a:t>Lekkage</a:t>
            </a:r>
            <a:r>
              <a:rPr lang="nl-NL" sz="4400" dirty="0"/>
              <a:t> is verlies door mensen (expres)</a:t>
            </a:r>
            <a:br>
              <a:rPr lang="nl-NL" sz="4400" dirty="0"/>
            </a:br>
            <a:endParaRPr lang="nl-NL" sz="44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25712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1.2 Voorraad beheren</a:t>
            </a:r>
            <a:br>
              <a:rPr lang="nl-NL" b="1" dirty="0">
                <a:cs typeface="Calibri Light"/>
              </a:rPr>
            </a:br>
            <a:r>
              <a:rPr lang="nl-NL" sz="4400" b="1" dirty="0"/>
              <a:t>Voorraadbetrouwbaarheid</a:t>
            </a:r>
            <a:r>
              <a:rPr lang="nl-NL" sz="4400" dirty="0"/>
              <a:t> is of administratieve gelijk is aan werkelijke voorraad. </a:t>
            </a:r>
            <a:br>
              <a:rPr lang="nl-NL" sz="4400" dirty="0">
                <a:cs typeface="Calibri Light"/>
              </a:rPr>
            </a:br>
            <a:br>
              <a:rPr lang="nl-NL" sz="4400" dirty="0">
                <a:cs typeface="Calibri Light"/>
              </a:rPr>
            </a:br>
            <a:r>
              <a:rPr lang="nl-NL" sz="4400" dirty="0"/>
              <a:t>Gevolgen lage VR-baarheid: nee-verkoop. </a:t>
            </a:r>
            <a:br>
              <a:rPr lang="nl-NL" sz="4400" dirty="0">
                <a:cs typeface="Calibri Light"/>
              </a:rPr>
            </a:br>
            <a:br>
              <a:rPr lang="nl-NL" sz="4400" dirty="0">
                <a:cs typeface="Calibri Light"/>
              </a:rPr>
            </a:br>
            <a:r>
              <a:rPr lang="nl-NL" sz="4400" dirty="0"/>
              <a:t>Gevolgen van nee-verkoop: </a:t>
            </a:r>
            <a:br>
              <a:rPr lang="nl-NL" sz="4400" dirty="0">
                <a:cs typeface="Calibri Light"/>
              </a:rPr>
            </a:br>
            <a:r>
              <a:rPr lang="nl-NL" sz="3600" dirty="0"/>
              <a:t>afspraken afnemers worden niet gehaald</a:t>
            </a:r>
            <a:br>
              <a:rPr lang="nl-NL" sz="3600" dirty="0">
                <a:cs typeface="Calibri Light"/>
              </a:rPr>
            </a:br>
            <a:r>
              <a:rPr lang="nl-NL" sz="3600" dirty="0"/>
              <a:t>tijdverspilling</a:t>
            </a:r>
            <a:br>
              <a:rPr lang="nl-NL" sz="3600" dirty="0">
                <a:cs typeface="Calibri Light"/>
              </a:rPr>
            </a:br>
            <a:r>
              <a:rPr lang="nl-NL" sz="3600"/>
              <a:t>reeds geplaatste bestellingen moeten worden herzien</a:t>
            </a:r>
            <a:br>
              <a:rPr lang="nl-NL" sz="3600" dirty="0">
                <a:cs typeface="Calibri Light"/>
              </a:rPr>
            </a:br>
            <a:r>
              <a:rPr lang="nl-NL" sz="3600"/>
              <a:t>leveranciers</a:t>
            </a:r>
            <a:r>
              <a:rPr lang="nl-NL" sz="3600" dirty="0"/>
              <a:t> moet worden gevraagd met spoed te leveren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7132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1.3 Inkopen en bestellen</a:t>
            </a:r>
            <a:br>
              <a:rPr lang="nl-NL" sz="2700" dirty="0"/>
            </a:br>
            <a:br>
              <a:rPr lang="nl-NL" sz="2700" dirty="0"/>
            </a:br>
            <a:r>
              <a:rPr lang="nl-NL" sz="3600" b="1" dirty="0"/>
              <a:t>Inkopen</a:t>
            </a:r>
            <a:r>
              <a:rPr lang="nl-NL" sz="3600" dirty="0"/>
              <a:t> is een nieuw artikel kopen voor de 1</a:t>
            </a:r>
            <a:r>
              <a:rPr lang="nl-NL" sz="3600" baseline="30000" dirty="0"/>
              <a:t>e</a:t>
            </a:r>
            <a:r>
              <a:rPr lang="nl-NL" sz="3600" dirty="0"/>
              <a:t> keer.</a:t>
            </a:r>
            <a:br>
              <a:rPr lang="nl-NL" sz="3600" dirty="0"/>
            </a:br>
            <a:r>
              <a:rPr lang="nl-NL" sz="3600" b="1" dirty="0"/>
              <a:t>Bestellen</a:t>
            </a:r>
            <a:r>
              <a:rPr lang="nl-NL" sz="3600" dirty="0"/>
              <a:t> is een opdracht om de VR aan te vullen.</a:t>
            </a:r>
            <a:br>
              <a:rPr lang="nl-NL" sz="3600" dirty="0"/>
            </a:br>
            <a:br>
              <a:rPr lang="nl-NL" sz="3600" dirty="0"/>
            </a:br>
            <a:r>
              <a:rPr lang="nl-NL" sz="3600" b="1" dirty="0"/>
              <a:t>Inkoopkanaal</a:t>
            </a:r>
            <a:r>
              <a:rPr lang="nl-NL" sz="3600" dirty="0"/>
              <a:t>: route om een product in te kopen, bijvoorbeeld:</a:t>
            </a:r>
            <a:br>
              <a:rPr lang="nl-NL" sz="3600" dirty="0"/>
            </a:br>
            <a:r>
              <a:rPr lang="nl-NL" sz="3600" dirty="0"/>
              <a:t>Grossier</a:t>
            </a:r>
            <a:br>
              <a:rPr lang="nl-NL" sz="3600" dirty="0"/>
            </a:br>
            <a:r>
              <a:rPr lang="nl-NL" sz="3600" dirty="0"/>
              <a:t>Producent</a:t>
            </a:r>
            <a:br>
              <a:rPr lang="nl-NL" sz="3600" dirty="0"/>
            </a:br>
            <a:r>
              <a:rPr lang="nl-NL" sz="3600" dirty="0"/>
              <a:t>In- en exportorganisaties</a:t>
            </a:r>
            <a:br>
              <a:rPr lang="nl-NL" sz="3600" dirty="0"/>
            </a:br>
            <a:r>
              <a:rPr lang="nl-NL" sz="3600" dirty="0"/>
              <a:t>Inkooporganisaties</a:t>
            </a:r>
            <a:br>
              <a:rPr lang="nl-NL" sz="3600" dirty="0"/>
            </a:br>
            <a:r>
              <a:rPr lang="nl-NL" sz="3600" dirty="0"/>
              <a:t>Veiling</a:t>
            </a:r>
            <a:br>
              <a:rPr lang="nl-NL" sz="3600" dirty="0"/>
            </a:br>
            <a:r>
              <a:rPr lang="nl-NL" sz="3600" dirty="0"/>
              <a:t>Beurs</a:t>
            </a:r>
            <a:endParaRPr lang="nl-NL"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9057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1.3.1 Inkopen en bestellen</a:t>
            </a:r>
            <a:br>
              <a:rPr lang="nl-NL" b="1" dirty="0"/>
            </a:br>
            <a:br>
              <a:rPr lang="nl-NL" b="1" dirty="0"/>
            </a:br>
            <a:r>
              <a:rPr lang="nl-NL" sz="4000" dirty="0"/>
              <a:t>Minimum VR</a:t>
            </a:r>
            <a:br>
              <a:rPr lang="nl-NL" sz="4000" dirty="0"/>
            </a:br>
            <a:r>
              <a:rPr lang="nl-NL" sz="4000" dirty="0"/>
              <a:t>Wens VR</a:t>
            </a:r>
            <a:br>
              <a:rPr lang="nl-NL" sz="4000" dirty="0"/>
            </a:br>
            <a:r>
              <a:rPr lang="nl-NL" sz="4000" dirty="0"/>
              <a:t>Maximum VR</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04703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892800"/>
          </a:xfrm>
        </p:spPr>
        <p:txBody>
          <a:bodyPr anchor="t">
            <a:normAutofit/>
          </a:bodyPr>
          <a:lstStyle/>
          <a:p>
            <a:pPr algn="l"/>
            <a:r>
              <a:rPr lang="nl-NL" b="1" dirty="0"/>
              <a:t>§ 1.4 Kengetallen VR</a:t>
            </a:r>
            <a:br>
              <a:rPr lang="nl-NL" sz="2700" dirty="0"/>
            </a:br>
            <a:br>
              <a:rPr lang="nl-NL" sz="2700" dirty="0"/>
            </a:br>
            <a:r>
              <a:rPr lang="nl-NL" sz="4000" dirty="0"/>
              <a:t>Kengetal is verhoudingscijfer, zodat je iets kunt beoordelen. Er zijn 5 kengetallen bij </a:t>
            </a:r>
            <a:r>
              <a:rPr lang="nl-NL" sz="4000" dirty="0" err="1"/>
              <a:t>VR’n</a:t>
            </a:r>
            <a:r>
              <a:rPr lang="nl-NL" sz="4000" dirty="0"/>
              <a:t>.</a:t>
            </a:r>
            <a:br>
              <a:rPr lang="nl-NL" sz="4000" dirty="0"/>
            </a:br>
            <a:br>
              <a:rPr lang="nl-NL" sz="4000" dirty="0"/>
            </a:br>
            <a:r>
              <a:rPr lang="nl-NL" sz="4000" dirty="0"/>
              <a:t>1. Omloopsnelheid</a:t>
            </a:r>
            <a:br>
              <a:rPr lang="nl-NL" sz="4000" dirty="0"/>
            </a:br>
            <a:r>
              <a:rPr lang="nl-NL" sz="4000" dirty="0"/>
              <a:t>2. Gemiddelde VR</a:t>
            </a:r>
            <a:br>
              <a:rPr lang="nl-NL" sz="4000" dirty="0"/>
            </a:br>
            <a:r>
              <a:rPr lang="nl-NL" sz="4000" dirty="0"/>
              <a:t>3. Omzetduur</a:t>
            </a:r>
            <a:br>
              <a:rPr lang="nl-NL" sz="4000" dirty="0"/>
            </a:br>
            <a:r>
              <a:rPr lang="nl-NL" sz="4000" dirty="0"/>
              <a:t>4. VR-norm</a:t>
            </a:r>
            <a:br>
              <a:rPr lang="nl-NL" sz="4000" dirty="0"/>
            </a:br>
            <a:r>
              <a:rPr lang="nl-NL" sz="4000" dirty="0"/>
              <a:t>5. Servicegraad</a:t>
            </a:r>
            <a:endParaRPr lang="nl-NL" sz="66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12436947"/>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9" ma:contentTypeDescription="Een nieuw document maken." ma:contentTypeScope="" ma:versionID="ccdd08341f0816e5b9aedfb203ccbcd4">
  <xsd:schema xmlns:xsd="http://www.w3.org/2001/XMLSchema" xmlns:xs="http://www.w3.org/2001/XMLSchema" xmlns:p="http://schemas.microsoft.com/office/2006/metadata/properties" xmlns:ns2="2cb1c85b-b197-48cd-8bb1-fe9e9ee0096b" targetNamespace="http://schemas.microsoft.com/office/2006/metadata/properties" ma:root="true" ma:fieldsID="5711662a8af1e2d8c5777d773d499160" ns2:_="">
    <xsd:import namespace="2cb1c85b-b197-48cd-8bb1-fe9e9ee0096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F022F95-792F-4BFB-82AE-0495FD805E3F}"/>
</file>

<file path=customXml/itemProps2.xml><?xml version="1.0" encoding="utf-8"?>
<ds:datastoreItem xmlns:ds="http://schemas.openxmlformats.org/officeDocument/2006/customXml" ds:itemID="{772DF3A1-477F-43B1-AD0C-E358702BA67C}"/>
</file>

<file path=customXml/itemProps3.xml><?xml version="1.0" encoding="utf-8"?>
<ds:datastoreItem xmlns:ds="http://schemas.openxmlformats.org/officeDocument/2006/customXml" ds:itemID="{D02A4D67-5B99-4E7C-AA01-F0B8333C43B5}"/>
</file>

<file path=docProps/app.xml><?xml version="1.0" encoding="utf-8"?>
<Properties xmlns="http://schemas.openxmlformats.org/officeDocument/2006/extended-properties" xmlns:vt="http://schemas.openxmlformats.org/officeDocument/2006/docPropsVTypes">
  <TotalTime>1410</TotalTime>
  <Words>1410</Words>
  <Application>Microsoft Office PowerPoint</Application>
  <PresentationFormat>Breedbeeld</PresentationFormat>
  <Paragraphs>47</Paragraphs>
  <Slides>29</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29</vt:i4>
      </vt:variant>
    </vt:vector>
  </HeadingPairs>
  <TitlesOfParts>
    <vt:vector size="35" baseType="lpstr">
      <vt:lpstr>Arial</vt:lpstr>
      <vt:lpstr>Arial Black</vt:lpstr>
      <vt:lpstr>Calibri</vt:lpstr>
      <vt:lpstr>Calibri Light</vt:lpstr>
      <vt:lpstr>Wingdings</vt:lpstr>
      <vt:lpstr>Kantoorthema</vt:lpstr>
      <vt:lpstr>Map OVD/ Manager   Dit blok:   INKOPEN  Ho 1: Voorraadbeheer  blz 5 Ho 2: Inkopen    blz 53 Ho 3: Leverancierskeuze blz 65-76  https://www.ovd.nl/lesmateriaal-scholen&amp;AppMode%3DPRODLIST&amp;ItemGroupId%3DSCGRW&amp;RESULTS%3D1</vt:lpstr>
      <vt:lpstr>§ 1.1 Soorten voorraden (VR)  Voorraad: aantal goederen op een bepaalde plaats aanwezig in aantal of geld.  - technische VR  - administratieve VR  - economische VR</vt:lpstr>
      <vt:lpstr>§ 1.1 Soorten voorraden (VR)  Technische VR  - echt aanwezig  Administratieve VR - in administratie  Economische VR - verkoopklaar =  =bestelde VR + technische VR – nog te leveren VR</vt:lpstr>
      <vt:lpstr>§ 1.1 Soorten voorraden (VR)  Plus de voorraden die een deel vormen van de totale voorraad, afhankelijk van de functie.   Werkvoorraad, bulkvoorraad, speculatie, etc. WEL   LEREN   UIT   DE MAP !</vt:lpstr>
      <vt:lpstr>§ 1.2 Voorraad beheren  Voorraadbeheer: alle activiteiten die er op gericht zijn de kwaliteit en de kwantiteit van de goederen te behouden.  Derving is verlies als gevolg van beschadiging, breuk, of uit de mode, fouten Lekkage is verlies door mensen (expres) </vt:lpstr>
      <vt:lpstr>§ 1.2 Voorraad beheren Voorraadbetrouwbaarheid is of administratieve gelijk is aan werkelijke voorraad.   Gevolgen lage VR-baarheid: nee-verkoop.   Gevolgen van nee-verkoop:  afspraken afnemers worden niet gehaald tijdverspilling reeds geplaatste bestellingen moeten worden herzien leveranciers moet worden gevraagd met spoed te leveren</vt:lpstr>
      <vt:lpstr>§ 1.3 Inkopen en bestellen  Inkopen is een nieuw artikel kopen voor de 1e keer. Bestellen is een opdracht om de VR aan te vullen.  Inkoopkanaal: route om een product in te kopen, bijvoorbeeld: Grossier Producent In- en exportorganisaties Inkooporganisaties Veiling Beurs</vt:lpstr>
      <vt:lpstr>§ 1.3.1 Inkopen en bestellen  Minimum VR Wens VR Maximum VR</vt:lpstr>
      <vt:lpstr>§ 1.4 Kengetallen VR  Kengetal is verhoudingscijfer, zodat je iets kunt beoordelen. Er zijn 5 kengetallen bij VR’n.  1. Omloopsnelheid 2. Gemiddelde VR 3. Omzetduur 4. VR-norm 5. Servicegraad</vt:lpstr>
      <vt:lpstr>❶ Omzetsnelheid: aantal x dat de gemiddelde VR per jaar wordt verkocht  =   totale voorraad per jaar = (begin + eind VR /2)       gemiddelde VR                      gemiddelde VR  ❷ Gemiddelde VR: gemiddeld aantal exemplaren aanwezig in een periode  = beginVR + eindVR                  2    òf, bij meerdere periodes:  = ½ beginVR + alle tussenVR’n + ½ eindVR    aantal tellingen - 1</vt:lpstr>
      <vt:lpstr>❸Omzetduur hoe lang is een goed in ‘t bedrijf?  Omzetduur in dagen =  360      _                                         omzetsnelheid   ❹Voorraadnorm: standaardverhouding per periode  </vt:lpstr>
      <vt:lpstr>❺Servicegraad: of het lukt om aan de vraag van de afnemers te voldoen.  Liefst zo min mogelijk  VR-kosten, maar wel  een  hoge servicegraad.  Dit is duur, dus bedrijven  kiezen voor het  grootste verschil tussen  omzet en kosten.</vt:lpstr>
      <vt:lpstr>❺Servicegraad:    =    aantal aanwezige artikelsoorten       x 100       totaal te verhandelen artikelsoorten</vt:lpstr>
      <vt:lpstr>§ 1.5 Bestel- en VR-kosten  Bestelkosten: hoe vaker, hoe hoger, dus grote hoeveelheden tegelijk bestellen is goedkoper.  Voorraadkosten: de 3 R’en: Ruimte Rente  Risico</vt:lpstr>
      <vt:lpstr>§ 1.5 Bestel- en VR-kosten  Bestelkosten: hoe vaker, hoe hoger, dus grote hoeveelheden tegelijk bestellen is goedkoper.  Voorraadkosten: de 3 R’en: Ruimte - huur,onderhoud,stellingen, energie,personeel,verzekering Rente  - VR=investering, kost geld, dus rente Risico - verlies door bederf, veroudering, diefstal, etc. </vt:lpstr>
      <vt:lpstr>§ 1.6 Geautomatiseerd VR-beheer  WMS-systeem: Warehouse Management System: VR-beheer en stuurt goederenbewegingen aan  ERP-systeem: Enterprise Resources Planning: Een database waar de hele onderneming mee werkt. De opdrachtgever voor WMS.</vt:lpstr>
      <vt:lpstr>§ 1.7 Vraagvoorspellingen  Prognose: voorspelling van toekomstige ontwikkelingen op basis van gegevens die op dit moment beschikbaar zijn.</vt:lpstr>
      <vt:lpstr>§ 1.8 Methoden voor het   opstellen van een prognose:  1. Mening van deskundigen 2. Op grond van historische gegevens  -seizoenschommelingen  -toevallige afwijkingen  -trends</vt:lpstr>
      <vt:lpstr>§ 1.9 VR-waardering  FIFO LIFO gemiddelde inkoopprijs vaste verrekenprijs vervangingskostprijs specifieke identificatie</vt:lpstr>
      <vt:lpstr>Hoofdstuk 1, opdrachten  Verwerkingsopdrachten 1 t/m 14 (blz 33)</vt:lpstr>
      <vt:lpstr>Hoofdstuk 2 Inkopen  Verschil inkopen/ bestellen:   Inkopen is het opnemen van een nieuw artikel in het assortiment.   Bestellen is het routinematig opdracht geven aan een leverancier voor levering om de voorraad aan te vullen.</vt:lpstr>
      <vt:lpstr>§ 2.2 Factoren beïnvloeden inkoop  ● Verschillen tussen leveranciers  (levertijd, kwaliteit, prijs, betrouwbaarheid,   inkopers zijn gezicht van het bedrijf) ● Hoeveelheid  (grote hoeveelheden is goedkoper 2x) ● Verschillen duurzame- en niet duurzame artikelen  (houdbaarheidsdatum) ● Prijsstabiliteit  (stabiele prijzen kopen anders in dan sterk wisselende prijzen)</vt:lpstr>
      <vt:lpstr>§ 2.3 Inkoopbeleid  Ondernemingsbeleid  Inkoopbeleid (doelen)          Inkoopplan Inkoopstrategie (hoe bereiken)  Inkoopactieplan = inkoopplanning </vt:lpstr>
      <vt:lpstr>§2.3 Fases in het inkoopproces </vt:lpstr>
      <vt:lpstr>Hoofdstuk 2, opdrachten  Verwerkingsopdrachten 1 tm 4 (blz 62).</vt:lpstr>
      <vt:lpstr>Hoofdstuk 2, opdrachten  1. Wat is het verschil tussen inkopen en bestellen?    2. Zet de volgende fasen van het inkoopproces in de juiste volgorde: administratief, commercieel, technisch    3. In welke fase van het inkoopproces..  a. ..vraag je offertes aan b. ..doe je leverancierskeuze c. ..stel je een koopcontract op?</vt:lpstr>
      <vt:lpstr>Hoofdstuk 3 Leverancierskeuze  § 3.1 Vergelijken op basis van:  prijs     garantieregeling levertijd     servicebepalingen kwaliteit    (leverings-)betrouwbaarheid, klantvriendelijkheid betalingsvoorwaarden klachtenafhandeling flexibiliteit bereikbaarheid</vt:lpstr>
      <vt:lpstr>§ 3.2 Offerte Vaste offerte (bepaalde tijd geldig, vaste afspraak) Vrijblijvende offerte (kan anders worden) (bemonsterde offerte (met een kleine hoeveelheid product)   § 3.3 Offerte aanvragen  eisen product, logistie, prijs, proceduren, algemene informatie.   §3.4 Offertes vergelijken  product, prijs, leveringsvoorwaarden, - betrouwbaarheid, service. Op basis van vendor-rating.</vt:lpstr>
      <vt:lpstr>Hoofdstuk 3, opdrachten  Blz 72 tm 75  Opdrachten 1 tm 6  Vooral: 1. Noem 5 criteria bij de leverancierskeuze 2. Wat is het verschil tussen een vaste offerte en een vrijblijvende offerte? 3. Wat is vendor-rating</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Ingrid van der Pasch - Lever</dc:creator>
  <cp:lastModifiedBy>Ingrid van der Pasch - Lever</cp:lastModifiedBy>
  <cp:revision>261</cp:revision>
  <dcterms:created xsi:type="dcterms:W3CDTF">2018-08-29T10:42:04Z</dcterms:created>
  <dcterms:modified xsi:type="dcterms:W3CDTF">2021-10-07T08:57:21Z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0x010100F4FEFE2E46C86D4A9898CCC49B418B36</vt:lpwstr>
  </property>
</Properties>
</file>